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84" r:id="rId2"/>
    <p:sldId id="354" r:id="rId3"/>
    <p:sldId id="369" r:id="rId4"/>
    <p:sldId id="392" r:id="rId5"/>
    <p:sldId id="386" r:id="rId6"/>
    <p:sldId id="387" r:id="rId7"/>
    <p:sldId id="393" r:id="rId8"/>
    <p:sldId id="394" r:id="rId9"/>
    <p:sldId id="388" r:id="rId10"/>
    <p:sldId id="391" r:id="rId11"/>
    <p:sldId id="395" r:id="rId12"/>
    <p:sldId id="397" r:id="rId13"/>
    <p:sldId id="396" r:id="rId14"/>
    <p:sldId id="385" r:id="rId15"/>
    <p:sldId id="398"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34D06E-D4B1-7845-93B9-C66095512987}">
          <p14:sldIdLst>
            <p14:sldId id="384"/>
            <p14:sldId id="354"/>
            <p14:sldId id="369"/>
            <p14:sldId id="392"/>
            <p14:sldId id="386"/>
            <p14:sldId id="387"/>
            <p14:sldId id="393"/>
            <p14:sldId id="394"/>
            <p14:sldId id="388"/>
            <p14:sldId id="391"/>
            <p14:sldId id="395"/>
            <p14:sldId id="397"/>
            <p14:sldId id="396"/>
            <p14:sldId id="385"/>
            <p14:sldId id="398"/>
            <p14:sldId id="400"/>
            <p14:sldId id="401"/>
            <p14:sldId id="402"/>
            <p14:sldId id="403"/>
            <p14:sldId id="404"/>
            <p14:sldId id="405"/>
            <p14:sldId id="406"/>
            <p14:sldId id="407"/>
            <p14:sldId id="408"/>
            <p14:sldId id="409"/>
            <p14:sldId id="410"/>
            <p14:sldId id="411"/>
            <p14:sldId id="412"/>
          </p14:sldIdLst>
        </p14:section>
        <p14:section name="Untitled Section" id="{CE5F5158-399B-014A-BD8E-CDD058004BC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p:restoredTop sz="93009"/>
  </p:normalViewPr>
  <p:slideViewPr>
    <p:cSldViewPr snapToGrid="0" snapToObjects="1">
      <p:cViewPr varScale="1">
        <p:scale>
          <a:sx n="72" d="100"/>
          <a:sy n="72" d="100"/>
        </p:scale>
        <p:origin x="1002"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09" d="100"/>
          <a:sy n="109" d="100"/>
        </p:scale>
        <p:origin x="4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D618-3725-0F43-8340-85C560BDB6AA}" type="datetimeFigureOut">
              <a:rPr lang="en-US" smtClean="0"/>
              <a:t>12/12/2020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4154A-9522-3D47-9356-41F87B940F5C}" type="slidenum">
              <a:rPr lang="en-US" smtClean="0"/>
              <a:t>‹#›</a:t>
            </a:fld>
            <a:endParaRPr lang="en-US"/>
          </a:p>
        </p:txBody>
      </p:sp>
    </p:spTree>
    <p:extLst>
      <p:ext uri="{BB962C8B-B14F-4D97-AF65-F5344CB8AC3E}">
        <p14:creationId xmlns:p14="http://schemas.microsoft.com/office/powerpoint/2010/main" val="341402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1</a:t>
            </a:fld>
            <a:endParaRPr lang="en-US"/>
          </a:p>
        </p:txBody>
      </p:sp>
    </p:spTree>
    <p:extLst>
      <p:ext uri="{BB962C8B-B14F-4D97-AF65-F5344CB8AC3E}">
        <p14:creationId xmlns:p14="http://schemas.microsoft.com/office/powerpoint/2010/main" val="130102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10</a:t>
            </a:fld>
            <a:endParaRPr lang="en-US"/>
          </a:p>
        </p:txBody>
      </p:sp>
    </p:spTree>
    <p:extLst>
      <p:ext uri="{BB962C8B-B14F-4D97-AF65-F5344CB8AC3E}">
        <p14:creationId xmlns:p14="http://schemas.microsoft.com/office/powerpoint/2010/main" val="67581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11</a:t>
            </a:fld>
            <a:endParaRPr lang="en-US"/>
          </a:p>
        </p:txBody>
      </p:sp>
    </p:spTree>
    <p:extLst>
      <p:ext uri="{BB962C8B-B14F-4D97-AF65-F5344CB8AC3E}">
        <p14:creationId xmlns:p14="http://schemas.microsoft.com/office/powerpoint/2010/main" val="315972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12</a:t>
            </a:fld>
            <a:endParaRPr lang="en-US"/>
          </a:p>
        </p:txBody>
      </p:sp>
    </p:spTree>
    <p:extLst>
      <p:ext uri="{BB962C8B-B14F-4D97-AF65-F5344CB8AC3E}">
        <p14:creationId xmlns:p14="http://schemas.microsoft.com/office/powerpoint/2010/main" val="3948837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13</a:t>
            </a:fld>
            <a:endParaRPr lang="en-US"/>
          </a:p>
        </p:txBody>
      </p:sp>
    </p:spTree>
    <p:extLst>
      <p:ext uri="{BB962C8B-B14F-4D97-AF65-F5344CB8AC3E}">
        <p14:creationId xmlns:p14="http://schemas.microsoft.com/office/powerpoint/2010/main" val="67275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14</a:t>
            </a:fld>
            <a:endParaRPr lang="en-US"/>
          </a:p>
        </p:txBody>
      </p:sp>
    </p:spTree>
    <p:extLst>
      <p:ext uri="{BB962C8B-B14F-4D97-AF65-F5344CB8AC3E}">
        <p14:creationId xmlns:p14="http://schemas.microsoft.com/office/powerpoint/2010/main" val="193769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15</a:t>
            </a:fld>
            <a:endParaRPr lang="en-US"/>
          </a:p>
        </p:txBody>
      </p:sp>
    </p:spTree>
    <p:extLst>
      <p:ext uri="{BB962C8B-B14F-4D97-AF65-F5344CB8AC3E}">
        <p14:creationId xmlns:p14="http://schemas.microsoft.com/office/powerpoint/2010/main" val="44232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16</a:t>
            </a:fld>
            <a:endParaRPr lang="en-US"/>
          </a:p>
        </p:txBody>
      </p:sp>
    </p:spTree>
    <p:extLst>
      <p:ext uri="{BB962C8B-B14F-4D97-AF65-F5344CB8AC3E}">
        <p14:creationId xmlns:p14="http://schemas.microsoft.com/office/powerpoint/2010/main" val="2215992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17</a:t>
            </a:fld>
            <a:endParaRPr lang="en-US"/>
          </a:p>
        </p:txBody>
      </p:sp>
    </p:spTree>
    <p:extLst>
      <p:ext uri="{BB962C8B-B14F-4D97-AF65-F5344CB8AC3E}">
        <p14:creationId xmlns:p14="http://schemas.microsoft.com/office/powerpoint/2010/main" val="1049752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18</a:t>
            </a:fld>
            <a:endParaRPr lang="en-US"/>
          </a:p>
        </p:txBody>
      </p:sp>
    </p:spTree>
    <p:extLst>
      <p:ext uri="{BB962C8B-B14F-4D97-AF65-F5344CB8AC3E}">
        <p14:creationId xmlns:p14="http://schemas.microsoft.com/office/powerpoint/2010/main" val="2130327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19</a:t>
            </a:fld>
            <a:endParaRPr lang="en-US"/>
          </a:p>
        </p:txBody>
      </p:sp>
    </p:spTree>
    <p:extLst>
      <p:ext uri="{BB962C8B-B14F-4D97-AF65-F5344CB8AC3E}">
        <p14:creationId xmlns:p14="http://schemas.microsoft.com/office/powerpoint/2010/main" val="189937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2</a:t>
            </a:fld>
            <a:endParaRPr lang="en-US"/>
          </a:p>
        </p:txBody>
      </p:sp>
    </p:spTree>
    <p:extLst>
      <p:ext uri="{BB962C8B-B14F-4D97-AF65-F5344CB8AC3E}">
        <p14:creationId xmlns:p14="http://schemas.microsoft.com/office/powerpoint/2010/main" val="2335205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20</a:t>
            </a:fld>
            <a:endParaRPr lang="en-US"/>
          </a:p>
        </p:txBody>
      </p:sp>
    </p:spTree>
    <p:extLst>
      <p:ext uri="{BB962C8B-B14F-4D97-AF65-F5344CB8AC3E}">
        <p14:creationId xmlns:p14="http://schemas.microsoft.com/office/powerpoint/2010/main" val="331770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21</a:t>
            </a:fld>
            <a:endParaRPr lang="en-US"/>
          </a:p>
        </p:txBody>
      </p:sp>
    </p:spTree>
    <p:extLst>
      <p:ext uri="{BB962C8B-B14F-4D97-AF65-F5344CB8AC3E}">
        <p14:creationId xmlns:p14="http://schemas.microsoft.com/office/powerpoint/2010/main" val="4183747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22</a:t>
            </a:fld>
            <a:endParaRPr lang="en-US"/>
          </a:p>
        </p:txBody>
      </p:sp>
    </p:spTree>
    <p:extLst>
      <p:ext uri="{BB962C8B-B14F-4D97-AF65-F5344CB8AC3E}">
        <p14:creationId xmlns:p14="http://schemas.microsoft.com/office/powerpoint/2010/main" val="3569422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23</a:t>
            </a:fld>
            <a:endParaRPr lang="en-US"/>
          </a:p>
        </p:txBody>
      </p:sp>
    </p:spTree>
    <p:extLst>
      <p:ext uri="{BB962C8B-B14F-4D97-AF65-F5344CB8AC3E}">
        <p14:creationId xmlns:p14="http://schemas.microsoft.com/office/powerpoint/2010/main" val="720504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24</a:t>
            </a:fld>
            <a:endParaRPr lang="en-US"/>
          </a:p>
        </p:txBody>
      </p:sp>
    </p:spTree>
    <p:extLst>
      <p:ext uri="{BB962C8B-B14F-4D97-AF65-F5344CB8AC3E}">
        <p14:creationId xmlns:p14="http://schemas.microsoft.com/office/powerpoint/2010/main" val="2212014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25</a:t>
            </a:fld>
            <a:endParaRPr lang="en-US"/>
          </a:p>
        </p:txBody>
      </p:sp>
    </p:spTree>
    <p:extLst>
      <p:ext uri="{BB962C8B-B14F-4D97-AF65-F5344CB8AC3E}">
        <p14:creationId xmlns:p14="http://schemas.microsoft.com/office/powerpoint/2010/main" val="1610760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26</a:t>
            </a:fld>
            <a:endParaRPr lang="en-US"/>
          </a:p>
        </p:txBody>
      </p:sp>
    </p:spTree>
    <p:extLst>
      <p:ext uri="{BB962C8B-B14F-4D97-AF65-F5344CB8AC3E}">
        <p14:creationId xmlns:p14="http://schemas.microsoft.com/office/powerpoint/2010/main" val="130754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27</a:t>
            </a:fld>
            <a:endParaRPr lang="en-US"/>
          </a:p>
        </p:txBody>
      </p:sp>
    </p:spTree>
    <p:extLst>
      <p:ext uri="{BB962C8B-B14F-4D97-AF65-F5344CB8AC3E}">
        <p14:creationId xmlns:p14="http://schemas.microsoft.com/office/powerpoint/2010/main" val="3308640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53FCD-9B49-5744-A48E-70582BAFFEF1}" type="slidenum">
              <a:rPr lang="en-US" smtClean="0"/>
              <a:t>28</a:t>
            </a:fld>
            <a:endParaRPr lang="en-US"/>
          </a:p>
        </p:txBody>
      </p:sp>
    </p:spTree>
    <p:extLst>
      <p:ext uri="{BB962C8B-B14F-4D97-AF65-F5344CB8AC3E}">
        <p14:creationId xmlns:p14="http://schemas.microsoft.com/office/powerpoint/2010/main" val="98124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3</a:t>
            </a:fld>
            <a:endParaRPr lang="en-US"/>
          </a:p>
        </p:txBody>
      </p:sp>
    </p:spTree>
    <p:extLst>
      <p:ext uri="{BB962C8B-B14F-4D97-AF65-F5344CB8AC3E}">
        <p14:creationId xmlns:p14="http://schemas.microsoft.com/office/powerpoint/2010/main" val="287282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4</a:t>
            </a:fld>
            <a:endParaRPr lang="en-US"/>
          </a:p>
        </p:txBody>
      </p:sp>
    </p:spTree>
    <p:extLst>
      <p:ext uri="{BB962C8B-B14F-4D97-AF65-F5344CB8AC3E}">
        <p14:creationId xmlns:p14="http://schemas.microsoft.com/office/powerpoint/2010/main" val="1170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5</a:t>
            </a:fld>
            <a:endParaRPr lang="en-US"/>
          </a:p>
        </p:txBody>
      </p:sp>
    </p:spTree>
    <p:extLst>
      <p:ext uri="{BB962C8B-B14F-4D97-AF65-F5344CB8AC3E}">
        <p14:creationId xmlns:p14="http://schemas.microsoft.com/office/powerpoint/2010/main" val="21542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6</a:t>
            </a:fld>
            <a:endParaRPr lang="en-US"/>
          </a:p>
        </p:txBody>
      </p:sp>
    </p:spTree>
    <p:extLst>
      <p:ext uri="{BB962C8B-B14F-4D97-AF65-F5344CB8AC3E}">
        <p14:creationId xmlns:p14="http://schemas.microsoft.com/office/powerpoint/2010/main" val="121484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7</a:t>
            </a:fld>
            <a:endParaRPr lang="en-US"/>
          </a:p>
        </p:txBody>
      </p:sp>
    </p:spTree>
    <p:extLst>
      <p:ext uri="{BB962C8B-B14F-4D97-AF65-F5344CB8AC3E}">
        <p14:creationId xmlns:p14="http://schemas.microsoft.com/office/powerpoint/2010/main" val="95672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8</a:t>
            </a:fld>
            <a:endParaRPr lang="en-US"/>
          </a:p>
        </p:txBody>
      </p:sp>
    </p:spTree>
    <p:extLst>
      <p:ext uri="{BB962C8B-B14F-4D97-AF65-F5344CB8AC3E}">
        <p14:creationId xmlns:p14="http://schemas.microsoft.com/office/powerpoint/2010/main" val="166084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p>
        </p:txBody>
      </p:sp>
      <p:sp>
        <p:nvSpPr>
          <p:cNvPr id="4" name="Slide Number Placeholder 3"/>
          <p:cNvSpPr>
            <a:spLocks noGrp="1"/>
          </p:cNvSpPr>
          <p:nvPr>
            <p:ph type="sldNum" sz="quarter" idx="5"/>
          </p:nvPr>
        </p:nvSpPr>
        <p:spPr/>
        <p:txBody>
          <a:bodyPr/>
          <a:lstStyle/>
          <a:p>
            <a:fld id="{B1E53FCD-9B49-5744-A48E-70582BAFFEF1}" type="slidenum">
              <a:rPr lang="en-US" smtClean="0"/>
              <a:t>9</a:t>
            </a:fld>
            <a:endParaRPr lang="en-US"/>
          </a:p>
        </p:txBody>
      </p:sp>
    </p:spTree>
    <p:extLst>
      <p:ext uri="{BB962C8B-B14F-4D97-AF65-F5344CB8AC3E}">
        <p14:creationId xmlns:p14="http://schemas.microsoft.com/office/powerpoint/2010/main" val="40084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F6F4-E164-1549-8EF5-6D0F5EB4A0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222A1B-3C30-E34A-8308-6CE93D53D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C9E050-2BC1-F643-8B13-9E49D1A62974}"/>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5" name="Footer Placeholder 4">
            <a:extLst>
              <a:ext uri="{FF2B5EF4-FFF2-40B4-BE49-F238E27FC236}">
                <a16:creationId xmlns:a16="http://schemas.microsoft.com/office/drawing/2014/main" id="{4EDE7DE4-F46A-DC4D-8C5E-11DFFDEC7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16FFD-44DC-5145-A53F-06EE62049A7F}"/>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348706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D70B-4AB8-A945-AC9E-DDCD18F42E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5D8BD7-2CE2-E04C-A71E-848C5B7A88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364ED-DE15-2C49-AAE9-78042A79D14F}"/>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5" name="Footer Placeholder 4">
            <a:extLst>
              <a:ext uri="{FF2B5EF4-FFF2-40B4-BE49-F238E27FC236}">
                <a16:creationId xmlns:a16="http://schemas.microsoft.com/office/drawing/2014/main" id="{FCE9C701-2F09-024F-B4F9-8A948CBD9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0899-2BD6-9B4A-9C33-633FF337BBD5}"/>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22567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F2BB45-F350-044D-9A06-F9C6296DCA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CB6D36-256F-0E45-9382-60774A4484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01418-3E2F-6241-82CC-A4A13B1C7D15}"/>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5" name="Footer Placeholder 4">
            <a:extLst>
              <a:ext uri="{FF2B5EF4-FFF2-40B4-BE49-F238E27FC236}">
                <a16:creationId xmlns:a16="http://schemas.microsoft.com/office/drawing/2014/main" id="{EA1BD1B3-CEED-9F45-B774-9F7E0FDC4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9AB8D-985F-DF4E-8AF7-F451D4AE7E5E}"/>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2226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22D5-DE0D-864F-A21E-50C4AEF76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DD658-1632-054B-91EF-591710DAE1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EC894-C418-554E-8515-30AA71B9E383}"/>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5" name="Footer Placeholder 4">
            <a:extLst>
              <a:ext uri="{FF2B5EF4-FFF2-40B4-BE49-F238E27FC236}">
                <a16:creationId xmlns:a16="http://schemas.microsoft.com/office/drawing/2014/main" id="{4BBA0CE8-C81A-8947-A10E-0FA64F75E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074E1-6190-AA48-AE2C-024BD6DA2377}"/>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113917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72AB-27C3-3D46-AF13-C6E8E64E90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FDCDBB-0572-4340-A8AE-53D859654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10E1E1-155C-564D-B5B1-7A9194277A9C}"/>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5" name="Footer Placeholder 4">
            <a:extLst>
              <a:ext uri="{FF2B5EF4-FFF2-40B4-BE49-F238E27FC236}">
                <a16:creationId xmlns:a16="http://schemas.microsoft.com/office/drawing/2014/main" id="{A085D289-9CD9-F544-99AC-9BEC44669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12E1E-40C3-DF4E-A2BE-15DEA3BEC115}"/>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294991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27F-8C93-CE4E-B0FD-312ACCD1C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528AD-1B0D-694D-9925-E5D3C83C3C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54C9A-6FB3-FB43-BD3C-650968145F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44AB4A-4F73-7340-9822-E3E12743F42B}"/>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6" name="Footer Placeholder 5">
            <a:extLst>
              <a:ext uri="{FF2B5EF4-FFF2-40B4-BE49-F238E27FC236}">
                <a16:creationId xmlns:a16="http://schemas.microsoft.com/office/drawing/2014/main" id="{166D3362-F1E0-A74E-ACB2-2746D0A01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DCCBA-50BC-BE46-BF04-F97C427D1B28}"/>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233452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B64A-950C-384C-967D-E17C691AA7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8DAA2D-DD24-C54B-8C15-D589BD737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AA5C67-C5C4-B24D-B6D4-E126678892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D47BE-1350-EE42-9F8E-98734CA13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5F6623-2DD5-3640-BF4B-672B6A706A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DB69-C288-B648-B49D-7039C55B232D}"/>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8" name="Footer Placeholder 7">
            <a:extLst>
              <a:ext uri="{FF2B5EF4-FFF2-40B4-BE49-F238E27FC236}">
                <a16:creationId xmlns:a16="http://schemas.microsoft.com/office/drawing/2014/main" id="{DA961025-326D-E940-BDC1-1658451F40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6E4BE9-67F2-0247-B97E-A798479E043B}"/>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10745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665B-49B2-0447-85B0-F8DDD2704B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ECCB6A-789C-AD4C-A030-E321A87EE16A}"/>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4" name="Footer Placeholder 3">
            <a:extLst>
              <a:ext uri="{FF2B5EF4-FFF2-40B4-BE49-F238E27FC236}">
                <a16:creationId xmlns:a16="http://schemas.microsoft.com/office/drawing/2014/main" id="{6D4696F2-F6A4-C54B-BDB4-F8DA8EEC16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B32FC-69C7-9A4C-9AFB-EDEDCDC93013}"/>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133049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C233C-161E-264B-BB14-0D692F2C29A4}"/>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3" name="Footer Placeholder 2">
            <a:extLst>
              <a:ext uri="{FF2B5EF4-FFF2-40B4-BE49-F238E27FC236}">
                <a16:creationId xmlns:a16="http://schemas.microsoft.com/office/drawing/2014/main" id="{01CEC572-D34E-6343-9895-2C8585DE1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EE1846-5321-0B4A-8297-E0BC5A2DF034}"/>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20787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05F0-0A9F-2E45-9D6D-1E3F1BA60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8611A-1775-C342-A650-ACCD7D3A5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D34995-4843-D348-A04F-1477A961F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937BF-4A97-9E43-8F40-E695B7C8EB23}"/>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6" name="Footer Placeholder 5">
            <a:extLst>
              <a:ext uri="{FF2B5EF4-FFF2-40B4-BE49-F238E27FC236}">
                <a16:creationId xmlns:a16="http://schemas.microsoft.com/office/drawing/2014/main" id="{0416A586-3BA8-EC4A-ABAD-85F47E288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359289-4C50-404D-8815-F1E4D0522CAC}"/>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31531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EB85-EB1E-184F-BA35-BA8434C62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8A1EF-1AFD-E244-ADD6-8ABB78ADE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F11B54-A494-304A-A29D-999234F36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613736-29DB-D343-9275-E476796FA72D}"/>
              </a:ext>
            </a:extLst>
          </p:cNvPr>
          <p:cNvSpPr>
            <a:spLocks noGrp="1"/>
          </p:cNvSpPr>
          <p:nvPr>
            <p:ph type="dt" sz="half" idx="10"/>
          </p:nvPr>
        </p:nvSpPr>
        <p:spPr/>
        <p:txBody>
          <a:bodyPr/>
          <a:lstStyle/>
          <a:p>
            <a:fld id="{7C27B907-3877-134B-8161-CD5E7D374B47}" type="datetimeFigureOut">
              <a:rPr lang="en-US" smtClean="0"/>
              <a:t>12/12/2020</a:t>
            </a:fld>
            <a:endParaRPr lang="en-US"/>
          </a:p>
        </p:txBody>
      </p:sp>
      <p:sp>
        <p:nvSpPr>
          <p:cNvPr id="6" name="Footer Placeholder 5">
            <a:extLst>
              <a:ext uri="{FF2B5EF4-FFF2-40B4-BE49-F238E27FC236}">
                <a16:creationId xmlns:a16="http://schemas.microsoft.com/office/drawing/2014/main" id="{673D5482-DE70-D846-9AF2-7B079690B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B981A-96AF-A341-8A24-57A6436CDFCF}"/>
              </a:ext>
            </a:extLst>
          </p:cNvPr>
          <p:cNvSpPr>
            <a:spLocks noGrp="1"/>
          </p:cNvSpPr>
          <p:nvPr>
            <p:ph type="sldNum" sz="quarter" idx="12"/>
          </p:nvPr>
        </p:nvSpPr>
        <p:spPr/>
        <p:txBody>
          <a:bodyPr/>
          <a:lstStyle/>
          <a:p>
            <a:fld id="{E2A63D8B-8C74-FB45-9980-22355D56329A}" type="slidenum">
              <a:rPr lang="en-US" smtClean="0"/>
              <a:t>‹#›</a:t>
            </a:fld>
            <a:endParaRPr lang="en-US"/>
          </a:p>
        </p:txBody>
      </p:sp>
    </p:spTree>
    <p:extLst>
      <p:ext uri="{BB962C8B-B14F-4D97-AF65-F5344CB8AC3E}">
        <p14:creationId xmlns:p14="http://schemas.microsoft.com/office/powerpoint/2010/main" val="359868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676320-86DB-E84D-8777-5CBD2B3B1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D80AE3-091E-8A42-ACDE-0846AB68D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17795-4BE2-DA4C-9C61-D49401E5C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7B907-3877-134B-8161-CD5E7D374B47}" type="datetimeFigureOut">
              <a:rPr lang="en-US" smtClean="0"/>
              <a:t>12/12/2020</a:t>
            </a:fld>
            <a:endParaRPr lang="en-US"/>
          </a:p>
        </p:txBody>
      </p:sp>
      <p:sp>
        <p:nvSpPr>
          <p:cNvPr id="5" name="Footer Placeholder 4">
            <a:extLst>
              <a:ext uri="{FF2B5EF4-FFF2-40B4-BE49-F238E27FC236}">
                <a16:creationId xmlns:a16="http://schemas.microsoft.com/office/drawing/2014/main" id="{3CA6B488-CF11-8841-B9F1-F687909BD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94654-F3C9-7242-98A9-03AFBBBDC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63D8B-8C74-FB45-9980-22355D56329A}" type="slidenum">
              <a:rPr lang="en-US" smtClean="0"/>
              <a:t>‹#›</a:t>
            </a:fld>
            <a:endParaRPr lang="en-US"/>
          </a:p>
        </p:txBody>
      </p:sp>
    </p:spTree>
    <p:extLst>
      <p:ext uri="{BB962C8B-B14F-4D97-AF65-F5344CB8AC3E}">
        <p14:creationId xmlns:p14="http://schemas.microsoft.com/office/powerpoint/2010/main" val="1434313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76708" y="177779"/>
            <a:ext cx="8329524" cy="523220"/>
          </a:xfrm>
          <a:prstGeom prst="rect">
            <a:avLst/>
          </a:prstGeom>
        </p:spPr>
        <p:txBody>
          <a:bodyPr wrap="none">
            <a:spAutoFit/>
          </a:bodyPr>
          <a:lstStyle/>
          <a:p>
            <a:pPr lvl="0"/>
            <a:r>
              <a:rPr lang="en-US" sz="2800" dirty="0">
                <a:solidFill>
                  <a:prstClr val="white"/>
                </a:solidFill>
                <a:latin typeface="Times New Roman" panose="02020603050405020304" pitchFamily="18" charset="0"/>
                <a:cs typeface="Times New Roman" panose="02020603050405020304" pitchFamily="18" charset="0"/>
              </a:rPr>
              <a:t>The Sevenfold Gift of the Holy Spirit: Freedom and Life</a:t>
            </a:r>
          </a:p>
        </p:txBody>
      </p:sp>
      <p:sp>
        <p:nvSpPr>
          <p:cNvPr id="2" name="TextBox 1">
            <a:extLst>
              <a:ext uri="{FF2B5EF4-FFF2-40B4-BE49-F238E27FC236}">
                <a16:creationId xmlns:a16="http://schemas.microsoft.com/office/drawing/2014/main" id="{349E5CBD-D237-4C43-AB58-20543E6C7213}"/>
              </a:ext>
            </a:extLst>
          </p:cNvPr>
          <p:cNvSpPr txBox="1"/>
          <p:nvPr/>
        </p:nvSpPr>
        <p:spPr>
          <a:xfrm>
            <a:off x="2133600" y="2446164"/>
            <a:ext cx="8087360" cy="3046988"/>
          </a:xfrm>
          <a:prstGeom prst="rect">
            <a:avLst/>
          </a:prstGeom>
          <a:noFill/>
        </p:spPr>
        <p:txBody>
          <a:bodyPr wrap="square" rtlCol="0">
            <a:spAutoFit/>
          </a:bodyPr>
          <a:lstStyle/>
          <a:p>
            <a:pPr algn="ctr"/>
            <a:r>
              <a:rPr lang="en-US" sz="2400" dirty="0"/>
              <a:t>The Sevenfold Gift of the Holy Spirit:</a:t>
            </a:r>
          </a:p>
          <a:p>
            <a:pPr algn="ctr"/>
            <a:r>
              <a:rPr lang="en-US" sz="2400" dirty="0"/>
              <a:t>Freedom and Life</a:t>
            </a:r>
          </a:p>
          <a:p>
            <a:pPr algn="ctr"/>
            <a:r>
              <a:rPr lang="en-US" sz="2400" dirty="0"/>
              <a:t>The Very Rev. Dr. Cynthia Briggs Kittredge</a:t>
            </a:r>
          </a:p>
          <a:p>
            <a:pPr algn="ctr"/>
            <a:endParaRPr lang="en-US" sz="2400" dirty="0"/>
          </a:p>
          <a:p>
            <a:pPr algn="ctr"/>
            <a:r>
              <a:rPr lang="en-US" sz="2400" dirty="0"/>
              <a:t>Seminary of the Southwest</a:t>
            </a:r>
          </a:p>
          <a:p>
            <a:pPr algn="ctr"/>
            <a:endParaRPr lang="en-US" sz="2400" dirty="0"/>
          </a:p>
          <a:p>
            <a:pPr algn="ctr"/>
            <a:endParaRPr lang="en-US" sz="2400" dirty="0"/>
          </a:p>
          <a:p>
            <a:pPr algn="ctr"/>
            <a:r>
              <a:rPr lang="en-US" dirty="0"/>
              <a:t>Artwork by He Qi</a:t>
            </a:r>
          </a:p>
        </p:txBody>
      </p:sp>
    </p:spTree>
    <p:extLst>
      <p:ext uri="{BB962C8B-B14F-4D97-AF65-F5344CB8AC3E}">
        <p14:creationId xmlns:p14="http://schemas.microsoft.com/office/powerpoint/2010/main" val="26288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FF408BA6-A0F1-EF4B-B537-D3B2BC121B34}"/>
              </a:ext>
            </a:extLst>
          </p:cNvPr>
          <p:cNvSpPr txBox="1"/>
          <p:nvPr/>
        </p:nvSpPr>
        <p:spPr>
          <a:xfrm>
            <a:off x="2062264" y="2636196"/>
            <a:ext cx="7660302" cy="646331"/>
          </a:xfrm>
          <a:prstGeom prst="rect">
            <a:avLst/>
          </a:prstGeom>
          <a:noFill/>
        </p:spPr>
        <p:txBody>
          <a:bodyPr wrap="none" rtlCol="0">
            <a:spAutoFit/>
          </a:bodyPr>
          <a:lstStyle/>
          <a:p>
            <a:r>
              <a:rPr lang="en-US" dirty="0"/>
              <a:t>After Jesus’ Resurrection his followers experienced the Risen Jesus among them</a:t>
            </a:r>
          </a:p>
          <a:p>
            <a:r>
              <a:rPr lang="en-US" dirty="0"/>
              <a:t>healing, comforting, giving vision, commissioning. </a:t>
            </a:r>
          </a:p>
        </p:txBody>
      </p:sp>
    </p:spTree>
    <p:extLst>
      <p:ext uri="{BB962C8B-B14F-4D97-AF65-F5344CB8AC3E}">
        <p14:creationId xmlns:p14="http://schemas.microsoft.com/office/powerpoint/2010/main" val="341519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FF408BA6-A0F1-EF4B-B537-D3B2BC121B34}"/>
              </a:ext>
            </a:extLst>
          </p:cNvPr>
          <p:cNvSpPr txBox="1"/>
          <p:nvPr/>
        </p:nvSpPr>
        <p:spPr>
          <a:xfrm>
            <a:off x="2878003" y="2794019"/>
            <a:ext cx="7199600" cy="400110"/>
          </a:xfrm>
          <a:prstGeom prst="rect">
            <a:avLst/>
          </a:prstGeom>
          <a:noFill/>
        </p:spPr>
        <p:txBody>
          <a:bodyPr wrap="none" rtlCol="0">
            <a:spAutoFit/>
          </a:bodyPr>
          <a:lstStyle/>
          <a:p>
            <a:r>
              <a:rPr lang="en-US" sz="2000" dirty="0"/>
              <a:t>The earliest Jesus believers, after the resurrection, did three things.</a:t>
            </a:r>
          </a:p>
        </p:txBody>
      </p:sp>
    </p:spTree>
    <p:extLst>
      <p:ext uri="{BB962C8B-B14F-4D97-AF65-F5344CB8AC3E}">
        <p14:creationId xmlns:p14="http://schemas.microsoft.com/office/powerpoint/2010/main" val="144975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FF408BA6-A0F1-EF4B-B537-D3B2BC121B34}"/>
              </a:ext>
            </a:extLst>
          </p:cNvPr>
          <p:cNvSpPr txBox="1"/>
          <p:nvPr/>
        </p:nvSpPr>
        <p:spPr>
          <a:xfrm>
            <a:off x="2391620" y="2667560"/>
            <a:ext cx="2284664" cy="400110"/>
          </a:xfrm>
          <a:prstGeom prst="rect">
            <a:avLst/>
          </a:prstGeom>
          <a:noFill/>
        </p:spPr>
        <p:txBody>
          <a:bodyPr wrap="none" rtlCol="0">
            <a:spAutoFit/>
          </a:bodyPr>
          <a:lstStyle/>
          <a:p>
            <a:r>
              <a:rPr lang="en-US" sz="2000" dirty="0"/>
              <a:t>They read Scripture.</a:t>
            </a:r>
          </a:p>
        </p:txBody>
      </p:sp>
      <p:pic>
        <p:nvPicPr>
          <p:cNvPr id="4098" name="Picture 2" descr="Online Exhibition - Illuminating the Word: The St. John's Bible |  Exhibitions - Library of Congress">
            <a:extLst>
              <a:ext uri="{FF2B5EF4-FFF2-40B4-BE49-F238E27FC236}">
                <a16:creationId xmlns:a16="http://schemas.microsoft.com/office/drawing/2014/main" id="{983CF0B6-C818-3F43-8A87-F8670C612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358" y="2217906"/>
            <a:ext cx="28321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FF408BA6-A0F1-EF4B-B537-D3B2BC121B34}"/>
              </a:ext>
            </a:extLst>
          </p:cNvPr>
          <p:cNvSpPr txBox="1"/>
          <p:nvPr/>
        </p:nvSpPr>
        <p:spPr>
          <a:xfrm>
            <a:off x="2878003" y="2794019"/>
            <a:ext cx="1761508" cy="400110"/>
          </a:xfrm>
          <a:prstGeom prst="rect">
            <a:avLst/>
          </a:prstGeom>
          <a:noFill/>
        </p:spPr>
        <p:txBody>
          <a:bodyPr wrap="none" rtlCol="0">
            <a:spAutoFit/>
          </a:bodyPr>
          <a:lstStyle/>
          <a:p>
            <a:r>
              <a:rPr lang="en-US" sz="2000" dirty="0"/>
              <a:t>They baptized. </a:t>
            </a:r>
          </a:p>
        </p:txBody>
      </p:sp>
      <p:sp>
        <p:nvSpPr>
          <p:cNvPr id="5" name="TextBox 4">
            <a:extLst>
              <a:ext uri="{FF2B5EF4-FFF2-40B4-BE49-F238E27FC236}">
                <a16:creationId xmlns:a16="http://schemas.microsoft.com/office/drawing/2014/main" id="{09D5E8A5-E3CD-0D4E-93A0-46CA52583DAB}"/>
              </a:ext>
            </a:extLst>
          </p:cNvPr>
          <p:cNvSpPr txBox="1"/>
          <p:nvPr/>
        </p:nvSpPr>
        <p:spPr>
          <a:xfrm>
            <a:off x="1147864" y="3978613"/>
            <a:ext cx="7094314" cy="1754326"/>
          </a:xfrm>
          <a:prstGeom prst="rect">
            <a:avLst/>
          </a:prstGeom>
          <a:noFill/>
        </p:spPr>
        <p:txBody>
          <a:bodyPr wrap="none" rtlCol="0">
            <a:spAutoFit/>
          </a:bodyPr>
          <a:lstStyle/>
          <a:p>
            <a:r>
              <a:rPr lang="en-US" b="1" baseline="30000" dirty="0"/>
              <a:t>3</a:t>
            </a:r>
            <a:r>
              <a:rPr lang="en-US" dirty="0"/>
              <a:t> Do you not know that all of us who have been baptized into Christ Jesus </a:t>
            </a:r>
          </a:p>
          <a:p>
            <a:r>
              <a:rPr lang="en-US" dirty="0"/>
              <a:t>were baptized into his death? </a:t>
            </a:r>
          </a:p>
          <a:p>
            <a:r>
              <a:rPr lang="en-US" b="1" baseline="30000" dirty="0"/>
              <a:t>4</a:t>
            </a:r>
            <a:r>
              <a:rPr lang="en-US" dirty="0"/>
              <a:t> Therefore we have been buried with him by baptism into death, </a:t>
            </a:r>
          </a:p>
          <a:p>
            <a:r>
              <a:rPr lang="en-US" dirty="0"/>
              <a:t>so that, just as Christ was raised from the dead by the glory of the Father, </a:t>
            </a:r>
          </a:p>
          <a:p>
            <a:r>
              <a:rPr lang="en-US" dirty="0"/>
              <a:t>so we too might walk in newness of life.</a:t>
            </a:r>
          </a:p>
          <a:p>
            <a:endParaRPr lang="en-US" dirty="0"/>
          </a:p>
        </p:txBody>
      </p:sp>
      <p:pic>
        <p:nvPicPr>
          <p:cNvPr id="3074" name="Picture 2" descr="Image result for he qi baptism">
            <a:extLst>
              <a:ext uri="{FF2B5EF4-FFF2-40B4-BE49-F238E27FC236}">
                <a16:creationId xmlns:a16="http://schemas.microsoft.com/office/drawing/2014/main" id="{EE1D9B1C-B180-6447-A9EF-4895CA085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137" y="1516271"/>
            <a:ext cx="14224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8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2645924" y="1673157"/>
            <a:ext cx="4607800" cy="923330"/>
          </a:xfrm>
          <a:prstGeom prst="rect">
            <a:avLst/>
          </a:prstGeom>
          <a:noFill/>
        </p:spPr>
        <p:txBody>
          <a:bodyPr wrap="none" rtlCol="0">
            <a:spAutoFit/>
          </a:bodyPr>
          <a:lstStyle/>
          <a:p>
            <a:r>
              <a:rPr lang="en-US" dirty="0"/>
              <a:t>They celebrated the Eucharist. </a:t>
            </a:r>
          </a:p>
          <a:p>
            <a:endParaRPr lang="en-US" dirty="0"/>
          </a:p>
          <a:p>
            <a:r>
              <a:rPr lang="en-US" dirty="0"/>
              <a:t>“On the night in which he died, he took bread.”</a:t>
            </a:r>
          </a:p>
        </p:txBody>
      </p:sp>
      <p:pic>
        <p:nvPicPr>
          <p:cNvPr id="5122" name="Picture 2" descr="The Saint John's Bible | Chapman University">
            <a:extLst>
              <a:ext uri="{FF2B5EF4-FFF2-40B4-BE49-F238E27FC236}">
                <a16:creationId xmlns:a16="http://schemas.microsoft.com/office/drawing/2014/main" id="{C7A130CE-EB7B-B24D-9CE7-8B39378A4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924" y="3077889"/>
            <a:ext cx="5797685" cy="327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9811340" cy="3877985"/>
          </a:xfrm>
          <a:prstGeom prst="rect">
            <a:avLst/>
          </a:prstGeom>
          <a:noFill/>
        </p:spPr>
        <p:txBody>
          <a:bodyPr wrap="none" rtlCol="0">
            <a:spAutoFit/>
          </a:bodyPr>
          <a:lstStyle/>
          <a:p>
            <a:r>
              <a:rPr lang="en-US" dirty="0"/>
              <a:t> </a:t>
            </a:r>
          </a:p>
          <a:p>
            <a:r>
              <a:rPr lang="en-US" dirty="0"/>
              <a:t>The Spirit was especially associated with baptism.</a:t>
            </a:r>
          </a:p>
          <a:p>
            <a:r>
              <a:rPr lang="en-US" dirty="0"/>
              <a:t> </a:t>
            </a:r>
          </a:p>
          <a:p>
            <a:r>
              <a:rPr lang="en-US" dirty="0"/>
              <a:t> </a:t>
            </a:r>
          </a:p>
          <a:p>
            <a:r>
              <a:rPr lang="en-US" b="1" dirty="0"/>
              <a:t>Galatians. 3:23</a:t>
            </a:r>
            <a:r>
              <a:rPr lang="en-US" dirty="0"/>
              <a:t>   </a:t>
            </a:r>
          </a:p>
          <a:p>
            <a:endParaRPr lang="en-US" dirty="0"/>
          </a:p>
          <a:p>
            <a:r>
              <a:rPr lang="en-US" dirty="0"/>
              <a:t>Now before faith came, we were imprisoned and guarded under the law until faith would be revealed. </a:t>
            </a:r>
          </a:p>
          <a:p>
            <a:r>
              <a:rPr lang="en-US" b="1" baseline="30000" dirty="0"/>
              <a:t>24</a:t>
            </a:r>
            <a:r>
              <a:rPr lang="en-US" dirty="0"/>
              <a:t> Therefore the law was our disciplinarian until Christ came, so that we might be justified by faith. </a:t>
            </a:r>
          </a:p>
          <a:p>
            <a:r>
              <a:rPr lang="en-US" b="1" baseline="30000" dirty="0"/>
              <a:t>25</a:t>
            </a:r>
            <a:r>
              <a:rPr lang="en-US" dirty="0"/>
              <a:t> But now that faith has come, we are no longer subject to a disciplinarian, </a:t>
            </a:r>
          </a:p>
          <a:p>
            <a:r>
              <a:rPr lang="en-US" b="1" baseline="30000" dirty="0"/>
              <a:t>26</a:t>
            </a:r>
            <a:r>
              <a:rPr lang="en-US" dirty="0"/>
              <a:t> for in Christ Jesus you are all children of God through faith. </a:t>
            </a:r>
          </a:p>
          <a:p>
            <a:endParaRPr lang="en-US" b="1" baseline="30000" dirty="0"/>
          </a:p>
          <a:p>
            <a:r>
              <a:rPr lang="en-US" b="1" baseline="30000" dirty="0"/>
              <a:t>27</a:t>
            </a:r>
            <a:r>
              <a:rPr lang="en-US" dirty="0"/>
              <a:t> As many of you as were baptized into Christ have clothed yourselves with Christ. </a:t>
            </a:r>
          </a:p>
          <a:p>
            <a:r>
              <a:rPr lang="en-US" b="1" baseline="30000" dirty="0"/>
              <a:t>28</a:t>
            </a:r>
            <a:r>
              <a:rPr lang="en-US" dirty="0"/>
              <a:t> There is no longer Jew or Greek, there is no longer slave or free, </a:t>
            </a:r>
          </a:p>
          <a:p>
            <a:r>
              <a:rPr lang="en-US" dirty="0"/>
              <a:t>there is no longer male and female; for all of you are one in Christ Jesus. </a:t>
            </a:r>
          </a:p>
        </p:txBody>
      </p:sp>
    </p:spTree>
    <p:extLst>
      <p:ext uri="{BB962C8B-B14F-4D97-AF65-F5344CB8AC3E}">
        <p14:creationId xmlns:p14="http://schemas.microsoft.com/office/powerpoint/2010/main" val="6243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11050461" cy="4431983"/>
          </a:xfrm>
          <a:prstGeom prst="rect">
            <a:avLst/>
          </a:prstGeom>
          <a:noFill/>
        </p:spPr>
        <p:txBody>
          <a:bodyPr wrap="none" rtlCol="0">
            <a:spAutoFit/>
          </a:bodyPr>
          <a:lstStyle/>
          <a:p>
            <a:r>
              <a:rPr lang="en-US" dirty="0"/>
              <a:t> </a:t>
            </a:r>
          </a:p>
          <a:p>
            <a:r>
              <a:rPr lang="en-US" dirty="0"/>
              <a:t>The Spirit was especially associated with baptism.</a:t>
            </a:r>
          </a:p>
          <a:p>
            <a:endParaRPr lang="en-US" dirty="0"/>
          </a:p>
          <a:p>
            <a:r>
              <a:rPr lang="en-US" dirty="0"/>
              <a:t> </a:t>
            </a:r>
            <a:r>
              <a:rPr lang="en-US" b="1" dirty="0"/>
              <a:t>Colossians. 3:5</a:t>
            </a:r>
            <a:r>
              <a:rPr lang="en-US" dirty="0"/>
              <a:t>   Put to death, therefore, whatever in you is earthly: fornication, impurity, passion, evil desire, </a:t>
            </a:r>
          </a:p>
          <a:p>
            <a:r>
              <a:rPr lang="en-US" dirty="0"/>
              <a:t>and greed (which is idolatry). </a:t>
            </a:r>
            <a:r>
              <a:rPr lang="en-US" b="1" baseline="30000" dirty="0"/>
              <a:t>6</a:t>
            </a:r>
            <a:r>
              <a:rPr lang="en-US" dirty="0"/>
              <a:t> On account of these the wrath of God is coming on those who are disobedient. </a:t>
            </a:r>
          </a:p>
          <a:p>
            <a:r>
              <a:rPr lang="en-US" b="1" baseline="30000" dirty="0"/>
              <a:t>7</a:t>
            </a:r>
            <a:r>
              <a:rPr lang="en-US" dirty="0"/>
              <a:t> These are the ways you also once followed, when you were living that life. </a:t>
            </a:r>
          </a:p>
          <a:p>
            <a:endParaRPr lang="en-US" b="1" baseline="30000" dirty="0"/>
          </a:p>
          <a:p>
            <a:endParaRPr lang="en-US" b="1" baseline="30000" dirty="0"/>
          </a:p>
          <a:p>
            <a:r>
              <a:rPr lang="en-US" b="1" baseline="30000" dirty="0"/>
              <a:t>8</a:t>
            </a:r>
            <a:r>
              <a:rPr lang="en-US" dirty="0"/>
              <a:t> But now you must get rid of all such things—anger, wrath, malice, slander, and abusive language from your mouth.</a:t>
            </a:r>
          </a:p>
          <a:p>
            <a:r>
              <a:rPr lang="en-US" dirty="0"/>
              <a:t> </a:t>
            </a:r>
            <a:r>
              <a:rPr lang="en-US" b="1" baseline="30000" dirty="0"/>
              <a:t>9</a:t>
            </a:r>
            <a:r>
              <a:rPr lang="en-US" dirty="0"/>
              <a:t> Do not lie to one another, seeing that you have stripped off the old self with its practices </a:t>
            </a:r>
          </a:p>
          <a:p>
            <a:r>
              <a:rPr lang="en-US" b="1" baseline="30000" dirty="0"/>
              <a:t>10</a:t>
            </a:r>
            <a:r>
              <a:rPr lang="en-US" dirty="0"/>
              <a:t> and have clothed yourselves with the new self, </a:t>
            </a:r>
          </a:p>
          <a:p>
            <a:r>
              <a:rPr lang="en-US" dirty="0"/>
              <a:t>which is being renewed in knowledge according to the image of its creator. </a:t>
            </a:r>
          </a:p>
          <a:p>
            <a:endParaRPr lang="en-US" b="1" baseline="30000" dirty="0"/>
          </a:p>
          <a:p>
            <a:endParaRPr lang="en-US" b="1" baseline="30000" dirty="0"/>
          </a:p>
          <a:p>
            <a:r>
              <a:rPr lang="en-US" b="1" baseline="30000" dirty="0"/>
              <a:t>11</a:t>
            </a:r>
            <a:r>
              <a:rPr lang="en-US" dirty="0"/>
              <a:t> In that renewal there is no longer Greek and Jew, circumcised and uncircumcised, </a:t>
            </a:r>
          </a:p>
          <a:p>
            <a:r>
              <a:rPr lang="en-US" dirty="0"/>
              <a:t>barbarian, Scythian, slave and free; but Christ is all and in all!</a:t>
            </a:r>
          </a:p>
          <a:p>
            <a:endParaRPr lang="en-US" dirty="0"/>
          </a:p>
        </p:txBody>
      </p:sp>
    </p:spTree>
    <p:extLst>
      <p:ext uri="{BB962C8B-B14F-4D97-AF65-F5344CB8AC3E}">
        <p14:creationId xmlns:p14="http://schemas.microsoft.com/office/powerpoint/2010/main" val="272805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10641888" cy="3693319"/>
          </a:xfrm>
          <a:prstGeom prst="rect">
            <a:avLst/>
          </a:prstGeom>
          <a:noFill/>
        </p:spPr>
        <p:txBody>
          <a:bodyPr wrap="none" rtlCol="0">
            <a:spAutoFit/>
          </a:bodyPr>
          <a:lstStyle/>
          <a:p>
            <a:r>
              <a:rPr lang="en-US" dirty="0"/>
              <a:t> </a:t>
            </a:r>
          </a:p>
          <a:p>
            <a:r>
              <a:rPr lang="en-US" dirty="0"/>
              <a:t>The Spirit was especially associated with baptism.</a:t>
            </a:r>
          </a:p>
          <a:p>
            <a:endParaRPr lang="en-US" dirty="0"/>
          </a:p>
          <a:p>
            <a:r>
              <a:rPr lang="en-US" dirty="0"/>
              <a:t> </a:t>
            </a:r>
            <a:r>
              <a:rPr lang="en-US" b="1" dirty="0"/>
              <a:t>Rom. 8:12</a:t>
            </a:r>
            <a:r>
              <a:rPr lang="en-US" dirty="0"/>
              <a:t>   So then, brothers and sisters, we are debtors, not to the flesh, to live according to the flesh— </a:t>
            </a:r>
          </a:p>
          <a:p>
            <a:r>
              <a:rPr lang="en-US" b="1" baseline="30000" dirty="0"/>
              <a:t>13</a:t>
            </a:r>
            <a:r>
              <a:rPr lang="en-US" dirty="0"/>
              <a:t> for if you live according to the flesh, you will die; but if by the Spirit you put to death the deeds of the body, </a:t>
            </a:r>
          </a:p>
          <a:p>
            <a:r>
              <a:rPr lang="en-US" dirty="0"/>
              <a:t>you will live. </a:t>
            </a:r>
            <a:r>
              <a:rPr lang="en-US" b="1" baseline="30000" dirty="0"/>
              <a:t>14</a:t>
            </a:r>
            <a:r>
              <a:rPr lang="en-US" dirty="0"/>
              <a:t> For all who are led by the Spirit of God are children of God. </a:t>
            </a:r>
          </a:p>
          <a:p>
            <a:r>
              <a:rPr lang="en-US" b="1" baseline="30000" dirty="0"/>
              <a:t>15</a:t>
            </a:r>
            <a:r>
              <a:rPr lang="en-US" dirty="0"/>
              <a:t> For you did not receive a spirit of slavery to fall back into fear, but you have received a spirit of adoption. </a:t>
            </a:r>
          </a:p>
          <a:p>
            <a:endParaRPr lang="en-US" dirty="0"/>
          </a:p>
          <a:p>
            <a:endParaRPr lang="en-US" dirty="0"/>
          </a:p>
          <a:p>
            <a:r>
              <a:rPr lang="en-US" dirty="0"/>
              <a:t>When we cry, “Abba! Father!” </a:t>
            </a:r>
            <a:r>
              <a:rPr lang="en-US" b="1" baseline="30000" dirty="0"/>
              <a:t>16</a:t>
            </a:r>
            <a:r>
              <a:rPr lang="en-US" dirty="0"/>
              <a:t> it is that very Spirit bearing witness with our spirit that we are children of God, </a:t>
            </a:r>
          </a:p>
          <a:p>
            <a:r>
              <a:rPr lang="en-US" b="1" baseline="30000" dirty="0"/>
              <a:t>17</a:t>
            </a:r>
            <a:r>
              <a:rPr lang="en-US" dirty="0"/>
              <a:t> and if children, then heirs, heirs of God and joint heirs with Christ—if, in fact, we suffer with him </a:t>
            </a:r>
          </a:p>
          <a:p>
            <a:r>
              <a:rPr lang="en-US" dirty="0"/>
              <a:t>so that we may also be glorified with him.</a:t>
            </a:r>
          </a:p>
          <a:p>
            <a:endParaRPr lang="en-US" dirty="0"/>
          </a:p>
        </p:txBody>
      </p:sp>
    </p:spTree>
    <p:extLst>
      <p:ext uri="{BB962C8B-B14F-4D97-AF65-F5344CB8AC3E}">
        <p14:creationId xmlns:p14="http://schemas.microsoft.com/office/powerpoint/2010/main" val="192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10166116" cy="2031325"/>
          </a:xfrm>
          <a:prstGeom prst="rect">
            <a:avLst/>
          </a:prstGeom>
          <a:noFill/>
        </p:spPr>
        <p:txBody>
          <a:bodyPr wrap="none" rtlCol="0">
            <a:spAutoFit/>
          </a:bodyPr>
          <a:lstStyle/>
          <a:p>
            <a:r>
              <a:rPr lang="en-US" dirty="0"/>
              <a:t> </a:t>
            </a:r>
          </a:p>
          <a:p>
            <a:r>
              <a:rPr lang="en-US" dirty="0"/>
              <a:t>The Spirit was especially associated with baptism.</a:t>
            </a:r>
          </a:p>
          <a:p>
            <a:endParaRPr lang="en-US" dirty="0"/>
          </a:p>
          <a:p>
            <a:r>
              <a:rPr lang="en-US" dirty="0"/>
              <a:t> </a:t>
            </a:r>
          </a:p>
          <a:p>
            <a:r>
              <a:rPr lang="en-US" dirty="0"/>
              <a:t>"hope does not disappoint us, because God’s love has been poured into our hearts through the Holy Spirit </a:t>
            </a:r>
          </a:p>
          <a:p>
            <a:r>
              <a:rPr lang="en-US" dirty="0"/>
              <a:t>that has been given to us."</a:t>
            </a:r>
          </a:p>
          <a:p>
            <a:endParaRPr lang="en-US" dirty="0"/>
          </a:p>
        </p:txBody>
      </p:sp>
    </p:spTree>
    <p:extLst>
      <p:ext uri="{BB962C8B-B14F-4D97-AF65-F5344CB8AC3E}">
        <p14:creationId xmlns:p14="http://schemas.microsoft.com/office/powerpoint/2010/main" val="270429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10166116" cy="2031325"/>
          </a:xfrm>
          <a:prstGeom prst="rect">
            <a:avLst/>
          </a:prstGeom>
          <a:noFill/>
        </p:spPr>
        <p:txBody>
          <a:bodyPr wrap="none" rtlCol="0">
            <a:spAutoFit/>
          </a:bodyPr>
          <a:lstStyle/>
          <a:p>
            <a:r>
              <a:rPr lang="en-US" dirty="0"/>
              <a:t> </a:t>
            </a:r>
          </a:p>
          <a:p>
            <a:r>
              <a:rPr lang="en-US" dirty="0"/>
              <a:t>The Spirit was especially associated with baptism.</a:t>
            </a:r>
          </a:p>
          <a:p>
            <a:endParaRPr lang="en-US" dirty="0"/>
          </a:p>
          <a:p>
            <a:r>
              <a:rPr lang="en-US" dirty="0"/>
              <a:t> </a:t>
            </a:r>
          </a:p>
          <a:p>
            <a:r>
              <a:rPr lang="en-US" dirty="0"/>
              <a:t>"hope does not disappoint us, because God’s love has been poured into our hearts through the Holy Spirit </a:t>
            </a:r>
          </a:p>
          <a:p>
            <a:r>
              <a:rPr lang="en-US" dirty="0"/>
              <a:t>that has been given to us."</a:t>
            </a:r>
          </a:p>
          <a:p>
            <a:endParaRPr lang="en-US" dirty="0"/>
          </a:p>
        </p:txBody>
      </p:sp>
    </p:spTree>
    <p:extLst>
      <p:ext uri="{BB962C8B-B14F-4D97-AF65-F5344CB8AC3E}">
        <p14:creationId xmlns:p14="http://schemas.microsoft.com/office/powerpoint/2010/main" val="130835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4020652" cy="954107"/>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 Outline</a:t>
            </a:r>
          </a:p>
          <a:p>
            <a:pPr lvl="0"/>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C8CF3C-927B-7440-91F6-78A8A049C445}"/>
              </a:ext>
            </a:extLst>
          </p:cNvPr>
          <p:cNvSpPr txBox="1"/>
          <p:nvPr/>
        </p:nvSpPr>
        <p:spPr>
          <a:xfrm>
            <a:off x="1699590" y="1131886"/>
            <a:ext cx="8825949" cy="6555641"/>
          </a:xfrm>
          <a:prstGeom prst="rect">
            <a:avLst/>
          </a:prstGeom>
          <a:noFill/>
        </p:spPr>
        <p:txBody>
          <a:bodyPr wrap="square" rtlCol="0">
            <a:spAutoFit/>
          </a:bodyPr>
          <a:lstStyle/>
          <a:p>
            <a:r>
              <a:rPr lang="en-US" sz="2400" dirty="0"/>
              <a:t>Freedom and Life</a:t>
            </a:r>
            <a:endParaRPr lang="en-US" dirty="0"/>
          </a:p>
          <a:p>
            <a:endParaRPr lang="en-US" dirty="0"/>
          </a:p>
          <a:p>
            <a:endParaRPr lang="en-US" dirty="0"/>
          </a:p>
          <a:p>
            <a:r>
              <a:rPr lang="en-US" dirty="0"/>
              <a:t>The Spirit in Scripture – Old and New Testament – Spirit in and of Jesus, In and of the Church</a:t>
            </a:r>
          </a:p>
          <a:p>
            <a:endParaRPr lang="en-US" dirty="0"/>
          </a:p>
          <a:p>
            <a:r>
              <a:rPr lang="en-US" dirty="0"/>
              <a:t>The Spirit and Creation</a:t>
            </a:r>
          </a:p>
          <a:p>
            <a:endParaRPr lang="en-US" dirty="0"/>
          </a:p>
          <a:p>
            <a:r>
              <a:rPr lang="en-US" dirty="0"/>
              <a:t>The Promise of the Spirit in the Prophets </a:t>
            </a:r>
          </a:p>
          <a:p>
            <a:endParaRPr lang="en-US" dirty="0"/>
          </a:p>
          <a:p>
            <a:r>
              <a:rPr lang="en-US" dirty="0"/>
              <a:t>The Spirit and Easter</a:t>
            </a:r>
          </a:p>
          <a:p>
            <a:endParaRPr lang="en-US" dirty="0"/>
          </a:p>
          <a:p>
            <a:r>
              <a:rPr lang="en-US" dirty="0"/>
              <a:t>The Spirit and Baptism</a:t>
            </a:r>
          </a:p>
          <a:p>
            <a:endParaRPr lang="en-US" dirty="0"/>
          </a:p>
          <a:p>
            <a:r>
              <a:rPr lang="en-US" dirty="0"/>
              <a:t>The Spirit in the Life of Jesus </a:t>
            </a:r>
          </a:p>
          <a:p>
            <a:endParaRPr lang="en-US" dirty="0"/>
          </a:p>
          <a:p>
            <a:r>
              <a:rPr lang="en-US" dirty="0"/>
              <a:t>Spirit – Mighty Wind, Gentle Breath – Offering Freedom and Life </a:t>
            </a:r>
          </a:p>
          <a:p>
            <a:endParaRPr lang="en-US" dirty="0"/>
          </a:p>
          <a:p>
            <a:endParaRPr lang="en-US" dirty="0"/>
          </a:p>
          <a:p>
            <a:endParaRPr lang="en-US" dirty="0"/>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190056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10166116" cy="2031325"/>
          </a:xfrm>
          <a:prstGeom prst="rect">
            <a:avLst/>
          </a:prstGeom>
          <a:noFill/>
        </p:spPr>
        <p:txBody>
          <a:bodyPr wrap="none" rtlCol="0">
            <a:spAutoFit/>
          </a:bodyPr>
          <a:lstStyle/>
          <a:p>
            <a:r>
              <a:rPr lang="en-US" dirty="0"/>
              <a:t> </a:t>
            </a:r>
          </a:p>
          <a:p>
            <a:r>
              <a:rPr lang="en-US" dirty="0"/>
              <a:t>The Spirit was especially associated with baptism.</a:t>
            </a:r>
          </a:p>
          <a:p>
            <a:endParaRPr lang="en-US" dirty="0"/>
          </a:p>
          <a:p>
            <a:r>
              <a:rPr lang="en-US" dirty="0"/>
              <a:t> </a:t>
            </a:r>
          </a:p>
          <a:p>
            <a:r>
              <a:rPr lang="en-US" dirty="0"/>
              <a:t>"hope does not disappoint us, because God’s love has been poured into our hearts through the Holy Spirit </a:t>
            </a:r>
          </a:p>
          <a:p>
            <a:r>
              <a:rPr lang="en-US" dirty="0"/>
              <a:t>that has been given to us."</a:t>
            </a:r>
          </a:p>
          <a:p>
            <a:endParaRPr lang="en-US" dirty="0"/>
          </a:p>
        </p:txBody>
      </p:sp>
    </p:spTree>
    <p:extLst>
      <p:ext uri="{BB962C8B-B14F-4D97-AF65-F5344CB8AC3E}">
        <p14:creationId xmlns:p14="http://schemas.microsoft.com/office/powerpoint/2010/main" val="370324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2919325" cy="2585323"/>
          </a:xfrm>
          <a:prstGeom prst="rect">
            <a:avLst/>
          </a:prstGeom>
          <a:noFill/>
        </p:spPr>
        <p:txBody>
          <a:bodyPr wrap="none" rtlCol="0">
            <a:spAutoFit/>
          </a:bodyPr>
          <a:lstStyle/>
          <a:p>
            <a:r>
              <a:rPr lang="en-US" dirty="0"/>
              <a:t> </a:t>
            </a:r>
          </a:p>
          <a:p>
            <a:r>
              <a:rPr lang="en-US" dirty="0"/>
              <a:t>Metaphors for the Holy Spirit</a:t>
            </a:r>
          </a:p>
          <a:p>
            <a:endParaRPr lang="en-US" dirty="0"/>
          </a:p>
          <a:p>
            <a:r>
              <a:rPr lang="en-US" dirty="0"/>
              <a:t>	Water</a:t>
            </a:r>
          </a:p>
          <a:p>
            <a:endParaRPr lang="en-US" dirty="0"/>
          </a:p>
          <a:p>
            <a:r>
              <a:rPr lang="en-US" dirty="0"/>
              <a:t>	Wind</a:t>
            </a:r>
          </a:p>
          <a:p>
            <a:endParaRPr lang="en-US" dirty="0"/>
          </a:p>
          <a:p>
            <a:r>
              <a:rPr lang="en-US" dirty="0"/>
              <a:t>	Cloud</a:t>
            </a:r>
          </a:p>
          <a:p>
            <a:endParaRPr lang="en-US" dirty="0"/>
          </a:p>
        </p:txBody>
      </p:sp>
    </p:spTree>
    <p:extLst>
      <p:ext uri="{BB962C8B-B14F-4D97-AF65-F5344CB8AC3E}">
        <p14:creationId xmlns:p14="http://schemas.microsoft.com/office/powerpoint/2010/main" val="170426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3992440" cy="3970318"/>
          </a:xfrm>
          <a:prstGeom prst="rect">
            <a:avLst/>
          </a:prstGeom>
          <a:noFill/>
        </p:spPr>
        <p:txBody>
          <a:bodyPr wrap="none" rtlCol="0">
            <a:spAutoFit/>
          </a:bodyPr>
          <a:lstStyle/>
          <a:p>
            <a:r>
              <a:rPr lang="en-US" dirty="0"/>
              <a:t> FREEDOM </a:t>
            </a:r>
          </a:p>
          <a:p>
            <a:endParaRPr lang="en-US" dirty="0"/>
          </a:p>
          <a:p>
            <a:r>
              <a:rPr lang="en-US" dirty="0"/>
              <a:t>– Capacity to be a beloved child</a:t>
            </a:r>
          </a:p>
          <a:p>
            <a:endParaRPr lang="en-US" dirty="0"/>
          </a:p>
          <a:p>
            <a:pPr marL="285750" indent="-285750">
              <a:buFontTx/>
              <a:buChar char="-"/>
            </a:pPr>
            <a:r>
              <a:rPr lang="en-US" dirty="0"/>
              <a:t>Change in relationships</a:t>
            </a:r>
          </a:p>
          <a:p>
            <a:pPr marL="285750" indent="-285750">
              <a:buFontTx/>
              <a:buChar char="-"/>
            </a:pPr>
            <a:endParaRPr lang="en-US" dirty="0"/>
          </a:p>
          <a:p>
            <a:pPr marL="285750" indent="-285750">
              <a:buFontTx/>
              <a:buChar char="-"/>
            </a:pPr>
            <a:r>
              <a:rPr lang="en-US" dirty="0"/>
              <a:t>a new way of life, a new way to walk. </a:t>
            </a:r>
          </a:p>
          <a:p>
            <a:endParaRPr lang="en-US" dirty="0"/>
          </a:p>
          <a:p>
            <a:endParaRPr lang="en-US" dirty="0"/>
          </a:p>
          <a:p>
            <a:endParaRPr lang="en-US" dirty="0"/>
          </a:p>
          <a:p>
            <a:r>
              <a:rPr lang="en-US" dirty="0"/>
              <a:t> </a:t>
            </a:r>
          </a:p>
          <a:p>
            <a:r>
              <a:rPr lang="en-US" dirty="0"/>
              <a:t> </a:t>
            </a:r>
          </a:p>
          <a:p>
            <a:endParaRPr lang="en-US" dirty="0"/>
          </a:p>
          <a:p>
            <a:endParaRPr lang="en-US" dirty="0"/>
          </a:p>
        </p:txBody>
      </p:sp>
    </p:spTree>
    <p:extLst>
      <p:ext uri="{BB962C8B-B14F-4D97-AF65-F5344CB8AC3E}">
        <p14:creationId xmlns:p14="http://schemas.microsoft.com/office/powerpoint/2010/main" val="363736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367540" y="1664279"/>
            <a:ext cx="3667607" cy="2308324"/>
          </a:xfrm>
          <a:prstGeom prst="rect">
            <a:avLst/>
          </a:prstGeom>
          <a:noFill/>
        </p:spPr>
        <p:txBody>
          <a:bodyPr wrap="none" rtlCol="0">
            <a:spAutoFit/>
          </a:bodyPr>
          <a:lstStyle/>
          <a:p>
            <a:r>
              <a:rPr lang="en-US" dirty="0"/>
              <a:t> The Holy Spirit could be disruptive….</a:t>
            </a:r>
          </a:p>
          <a:p>
            <a:endParaRPr lang="en-US" dirty="0"/>
          </a:p>
          <a:p>
            <a:endParaRPr lang="en-US" dirty="0"/>
          </a:p>
          <a:p>
            <a:endParaRPr lang="en-US" dirty="0"/>
          </a:p>
          <a:p>
            <a:r>
              <a:rPr lang="en-US" dirty="0"/>
              <a:t> </a:t>
            </a:r>
          </a:p>
          <a:p>
            <a:r>
              <a:rPr lang="en-US" dirty="0"/>
              <a:t> </a:t>
            </a:r>
          </a:p>
          <a:p>
            <a:endParaRPr lang="en-US" dirty="0"/>
          </a:p>
          <a:p>
            <a:endParaRPr lang="en-US" dirty="0"/>
          </a:p>
        </p:txBody>
      </p:sp>
    </p:spTree>
    <p:extLst>
      <p:ext uri="{BB962C8B-B14F-4D97-AF65-F5344CB8AC3E}">
        <p14:creationId xmlns:p14="http://schemas.microsoft.com/office/powerpoint/2010/main" val="38240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534771" y="1877343"/>
            <a:ext cx="2296398" cy="2308324"/>
          </a:xfrm>
          <a:prstGeom prst="rect">
            <a:avLst/>
          </a:prstGeom>
          <a:noFill/>
        </p:spPr>
        <p:txBody>
          <a:bodyPr wrap="none" rtlCol="0">
            <a:spAutoFit/>
          </a:bodyPr>
          <a:lstStyle/>
          <a:p>
            <a:r>
              <a:rPr lang="en-US" dirty="0"/>
              <a:t>The Baptism of Jesus  </a:t>
            </a:r>
          </a:p>
          <a:p>
            <a:endParaRPr lang="en-US" dirty="0"/>
          </a:p>
          <a:p>
            <a:endParaRPr lang="en-US" dirty="0"/>
          </a:p>
          <a:p>
            <a:endParaRPr lang="en-US" dirty="0"/>
          </a:p>
          <a:p>
            <a:r>
              <a:rPr lang="en-US" dirty="0"/>
              <a:t> </a:t>
            </a:r>
          </a:p>
          <a:p>
            <a:r>
              <a:rPr lang="en-US" dirty="0"/>
              <a:t> </a:t>
            </a:r>
          </a:p>
          <a:p>
            <a:endParaRPr lang="en-US" dirty="0"/>
          </a:p>
          <a:p>
            <a:endParaRPr lang="en-US" dirty="0"/>
          </a:p>
        </p:txBody>
      </p:sp>
      <p:pic>
        <p:nvPicPr>
          <p:cNvPr id="7" name="Picture 6">
            <a:extLst>
              <a:ext uri="{FF2B5EF4-FFF2-40B4-BE49-F238E27FC236}">
                <a16:creationId xmlns:a16="http://schemas.microsoft.com/office/drawing/2014/main" id="{46E3F286-C84B-D645-A2F2-EE46D9BCC501}"/>
              </a:ext>
            </a:extLst>
          </p:cNvPr>
          <p:cNvPicPr>
            <a:picLocks noChangeAspect="1"/>
          </p:cNvPicPr>
          <p:nvPr/>
        </p:nvPicPr>
        <p:blipFill>
          <a:blip r:embed="rId4"/>
          <a:stretch>
            <a:fillRect/>
          </a:stretch>
        </p:blipFill>
        <p:spPr>
          <a:xfrm>
            <a:off x="4003827" y="1097130"/>
            <a:ext cx="5476783" cy="5476783"/>
          </a:xfrm>
          <a:prstGeom prst="rect">
            <a:avLst/>
          </a:prstGeom>
        </p:spPr>
      </p:pic>
    </p:spTree>
    <p:extLst>
      <p:ext uri="{BB962C8B-B14F-4D97-AF65-F5344CB8AC3E}">
        <p14:creationId xmlns:p14="http://schemas.microsoft.com/office/powerpoint/2010/main" val="36975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534771" y="1877343"/>
            <a:ext cx="2398221" cy="2585323"/>
          </a:xfrm>
          <a:prstGeom prst="rect">
            <a:avLst/>
          </a:prstGeom>
          <a:noFill/>
        </p:spPr>
        <p:txBody>
          <a:bodyPr wrap="none" rtlCol="0">
            <a:spAutoFit/>
          </a:bodyPr>
          <a:lstStyle/>
          <a:p>
            <a:r>
              <a:rPr lang="en-US" dirty="0"/>
              <a:t>Jesus Conceived by the </a:t>
            </a:r>
          </a:p>
          <a:p>
            <a:r>
              <a:rPr lang="en-US" dirty="0"/>
              <a:t>Holy Spirit </a:t>
            </a:r>
          </a:p>
          <a:p>
            <a:endParaRPr lang="en-US" dirty="0"/>
          </a:p>
          <a:p>
            <a:endParaRPr lang="en-US" dirty="0"/>
          </a:p>
          <a:p>
            <a:endParaRPr lang="en-US" dirty="0"/>
          </a:p>
          <a:p>
            <a:r>
              <a:rPr lang="en-US" dirty="0"/>
              <a:t> </a:t>
            </a:r>
          </a:p>
          <a:p>
            <a:r>
              <a:rPr lang="en-US" dirty="0"/>
              <a:t> </a:t>
            </a:r>
          </a:p>
          <a:p>
            <a:endParaRPr lang="en-US" dirty="0"/>
          </a:p>
          <a:p>
            <a:endParaRPr lang="en-US" dirty="0"/>
          </a:p>
        </p:txBody>
      </p:sp>
      <p:pic>
        <p:nvPicPr>
          <p:cNvPr id="8" name="Picture 7">
            <a:extLst>
              <a:ext uri="{FF2B5EF4-FFF2-40B4-BE49-F238E27FC236}">
                <a16:creationId xmlns:a16="http://schemas.microsoft.com/office/drawing/2014/main" id="{7AFDCD74-2502-D644-9811-5BEDF6D6FEA8}"/>
              </a:ext>
            </a:extLst>
          </p:cNvPr>
          <p:cNvPicPr>
            <a:picLocks noChangeAspect="1"/>
          </p:cNvPicPr>
          <p:nvPr/>
        </p:nvPicPr>
        <p:blipFill>
          <a:blip r:embed="rId4"/>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2739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1534771" y="1877343"/>
            <a:ext cx="2484463" cy="2308324"/>
          </a:xfrm>
          <a:prstGeom prst="rect">
            <a:avLst/>
          </a:prstGeom>
          <a:noFill/>
        </p:spPr>
        <p:txBody>
          <a:bodyPr wrap="none" rtlCol="0">
            <a:spAutoFit/>
          </a:bodyPr>
          <a:lstStyle/>
          <a:p>
            <a:r>
              <a:rPr lang="en-US" dirty="0"/>
              <a:t>Two Stories of Pentecost</a:t>
            </a:r>
          </a:p>
          <a:p>
            <a:endParaRPr lang="en-US" dirty="0"/>
          </a:p>
          <a:p>
            <a:endParaRPr lang="en-US" dirty="0"/>
          </a:p>
          <a:p>
            <a:endParaRPr lang="en-US" dirty="0"/>
          </a:p>
          <a:p>
            <a:r>
              <a:rPr lang="en-US" dirty="0"/>
              <a:t> </a:t>
            </a:r>
          </a:p>
          <a:p>
            <a:r>
              <a:rPr lang="en-US" dirty="0"/>
              <a:t> </a:t>
            </a:r>
          </a:p>
          <a:p>
            <a:endParaRPr lang="en-US" dirty="0"/>
          </a:p>
          <a:p>
            <a:endParaRPr lang="en-US" dirty="0"/>
          </a:p>
        </p:txBody>
      </p:sp>
      <p:sp>
        <p:nvSpPr>
          <p:cNvPr id="5" name="TextBox 4">
            <a:extLst>
              <a:ext uri="{FF2B5EF4-FFF2-40B4-BE49-F238E27FC236}">
                <a16:creationId xmlns:a16="http://schemas.microsoft.com/office/drawing/2014/main" id="{2F5E5208-A949-D441-AB29-22BDCF64A0E1}"/>
              </a:ext>
            </a:extLst>
          </p:cNvPr>
          <p:cNvSpPr txBox="1"/>
          <p:nvPr/>
        </p:nvSpPr>
        <p:spPr>
          <a:xfrm>
            <a:off x="156831" y="2740333"/>
            <a:ext cx="11579450" cy="2585323"/>
          </a:xfrm>
          <a:prstGeom prst="rect">
            <a:avLst/>
          </a:prstGeom>
          <a:noFill/>
        </p:spPr>
        <p:txBody>
          <a:bodyPr wrap="square" rtlCol="0">
            <a:spAutoFit/>
          </a:bodyPr>
          <a:lstStyle/>
          <a:p>
            <a:r>
              <a:rPr lang="en-US" dirty="0"/>
              <a:t>When it was evening on that day, the first day of the week, and the doors of the house where the disciples </a:t>
            </a:r>
          </a:p>
          <a:p>
            <a:r>
              <a:rPr lang="en-US" dirty="0"/>
              <a:t>had met were locked </a:t>
            </a:r>
          </a:p>
          <a:p>
            <a:r>
              <a:rPr lang="en-US" dirty="0"/>
              <a:t>for fear of the Jews, Jesus came and stood among them and said, “Peace be with you.” </a:t>
            </a:r>
          </a:p>
          <a:p>
            <a:r>
              <a:rPr lang="en-US" dirty="0"/>
              <a:t>After he said this, he showed them his hands and his side. </a:t>
            </a:r>
          </a:p>
          <a:p>
            <a:r>
              <a:rPr lang="en-US" dirty="0"/>
              <a:t>Then the disciples rejoiced when they saw the Lord. </a:t>
            </a:r>
          </a:p>
          <a:p>
            <a:r>
              <a:rPr lang="en-US" dirty="0"/>
              <a:t>Jesus said to them again, “Peace be with you. As the Father has sent me, so I send you.” </a:t>
            </a:r>
          </a:p>
          <a:p>
            <a:r>
              <a:rPr lang="en-US" dirty="0"/>
              <a:t>When he had said this, he breathed on them and said to them, “Receive the Holy Spirit. </a:t>
            </a:r>
          </a:p>
          <a:p>
            <a:r>
              <a:rPr lang="en-US" dirty="0"/>
              <a:t>If you forgive the sins of any, they are forgiven them; if you retain the sins of any, they are retained.”</a:t>
            </a:r>
          </a:p>
          <a:p>
            <a:endParaRPr lang="en-US" dirty="0"/>
          </a:p>
        </p:txBody>
      </p:sp>
    </p:spTree>
    <p:extLst>
      <p:ext uri="{BB962C8B-B14F-4D97-AF65-F5344CB8AC3E}">
        <p14:creationId xmlns:p14="http://schemas.microsoft.com/office/powerpoint/2010/main" val="248730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BE023B92-E778-0845-95DE-40B76485662F}"/>
              </a:ext>
            </a:extLst>
          </p:cNvPr>
          <p:cNvSpPr txBox="1"/>
          <p:nvPr/>
        </p:nvSpPr>
        <p:spPr>
          <a:xfrm>
            <a:off x="522716" y="1229273"/>
            <a:ext cx="1732212" cy="2308324"/>
          </a:xfrm>
          <a:prstGeom prst="rect">
            <a:avLst/>
          </a:prstGeom>
          <a:noFill/>
        </p:spPr>
        <p:txBody>
          <a:bodyPr wrap="square" rtlCol="0">
            <a:spAutoFit/>
          </a:bodyPr>
          <a:lstStyle/>
          <a:p>
            <a:r>
              <a:rPr lang="en-US" dirty="0"/>
              <a:t>A Wilder One</a:t>
            </a:r>
          </a:p>
          <a:p>
            <a:endParaRPr lang="en-US" dirty="0"/>
          </a:p>
          <a:p>
            <a:endParaRPr lang="en-US" dirty="0"/>
          </a:p>
          <a:p>
            <a:endParaRPr lang="en-US" dirty="0"/>
          </a:p>
          <a:p>
            <a:r>
              <a:rPr lang="en-US" dirty="0"/>
              <a:t> </a:t>
            </a:r>
          </a:p>
          <a:p>
            <a:r>
              <a:rPr lang="en-US" dirty="0"/>
              <a:t> </a:t>
            </a:r>
          </a:p>
          <a:p>
            <a:endParaRPr lang="en-US" dirty="0"/>
          </a:p>
          <a:p>
            <a:endParaRPr lang="en-US" dirty="0"/>
          </a:p>
        </p:txBody>
      </p:sp>
      <p:sp>
        <p:nvSpPr>
          <p:cNvPr id="5" name="TextBox 4">
            <a:extLst>
              <a:ext uri="{FF2B5EF4-FFF2-40B4-BE49-F238E27FC236}">
                <a16:creationId xmlns:a16="http://schemas.microsoft.com/office/drawing/2014/main" id="{2F5E5208-A949-D441-AB29-22BDCF64A0E1}"/>
              </a:ext>
            </a:extLst>
          </p:cNvPr>
          <p:cNvSpPr txBox="1"/>
          <p:nvPr/>
        </p:nvSpPr>
        <p:spPr>
          <a:xfrm>
            <a:off x="156831" y="2740333"/>
            <a:ext cx="11579450" cy="1754326"/>
          </a:xfrm>
          <a:prstGeom prst="rect">
            <a:avLst/>
          </a:prstGeom>
          <a:noFill/>
        </p:spPr>
        <p:txBody>
          <a:bodyPr wrap="square" rtlCol="0">
            <a:spAutoFit/>
          </a:bodyPr>
          <a:lstStyle/>
          <a:p>
            <a:r>
              <a:rPr lang="en-US" dirty="0"/>
              <a:t>When the day of Pentecost had come, they were all together in one place. </a:t>
            </a:r>
          </a:p>
          <a:p>
            <a:r>
              <a:rPr lang="en-US" dirty="0"/>
              <a:t>And suddenly from heaven there came a sound like the rush of a violent wind, </a:t>
            </a:r>
          </a:p>
          <a:p>
            <a:r>
              <a:rPr lang="en-US" dirty="0"/>
              <a:t>and it filled the entire house where they were sitting. </a:t>
            </a:r>
          </a:p>
          <a:p>
            <a:r>
              <a:rPr lang="en-US" dirty="0"/>
              <a:t>Divided tongues, as of fire, appeared among them, and a tongue rested on each of them. </a:t>
            </a:r>
          </a:p>
          <a:p>
            <a:r>
              <a:rPr lang="en-US" dirty="0"/>
              <a:t>All of them were filled with the Holy Spirit and began to speak in other languages, as the Spirit gave them ability. </a:t>
            </a:r>
          </a:p>
          <a:p>
            <a:endParaRPr lang="en-US" dirty="0"/>
          </a:p>
        </p:txBody>
      </p:sp>
    </p:spTree>
    <p:extLst>
      <p:ext uri="{BB962C8B-B14F-4D97-AF65-F5344CB8AC3E}">
        <p14:creationId xmlns:p14="http://schemas.microsoft.com/office/powerpoint/2010/main" val="10679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pic>
        <p:nvPicPr>
          <p:cNvPr id="8" name="Picture 7">
            <a:extLst>
              <a:ext uri="{FF2B5EF4-FFF2-40B4-BE49-F238E27FC236}">
                <a16:creationId xmlns:a16="http://schemas.microsoft.com/office/drawing/2014/main" id="{31DB860A-1B4C-D342-AAF4-20D72BBB809E}"/>
              </a:ext>
            </a:extLst>
          </p:cNvPr>
          <p:cNvPicPr>
            <a:picLocks noChangeAspect="1"/>
          </p:cNvPicPr>
          <p:nvPr/>
        </p:nvPicPr>
        <p:blipFill>
          <a:blip r:embed="rId4"/>
          <a:stretch>
            <a:fillRect/>
          </a:stretch>
        </p:blipFill>
        <p:spPr>
          <a:xfrm>
            <a:off x="3625850" y="1663700"/>
            <a:ext cx="4940300" cy="3530600"/>
          </a:xfrm>
          <a:prstGeom prst="rect">
            <a:avLst/>
          </a:prstGeom>
        </p:spPr>
      </p:pic>
      <p:sp>
        <p:nvSpPr>
          <p:cNvPr id="9" name="TextBox 8">
            <a:extLst>
              <a:ext uri="{FF2B5EF4-FFF2-40B4-BE49-F238E27FC236}">
                <a16:creationId xmlns:a16="http://schemas.microsoft.com/office/drawing/2014/main" id="{48B9D655-6EC6-5749-ACB6-475F9B77E2EF}"/>
              </a:ext>
            </a:extLst>
          </p:cNvPr>
          <p:cNvSpPr txBox="1"/>
          <p:nvPr/>
        </p:nvSpPr>
        <p:spPr>
          <a:xfrm>
            <a:off x="3266983" y="5717219"/>
            <a:ext cx="6249916" cy="646331"/>
          </a:xfrm>
          <a:prstGeom prst="rect">
            <a:avLst/>
          </a:prstGeom>
          <a:noFill/>
        </p:spPr>
        <p:txBody>
          <a:bodyPr wrap="none" rtlCol="0">
            <a:spAutoFit/>
          </a:bodyPr>
          <a:lstStyle/>
          <a:p>
            <a:r>
              <a:rPr lang="en-US" dirty="0"/>
              <a:t>Spirit – Mighty Wind, Gentle Breath – Offering Freedom and Life </a:t>
            </a:r>
          </a:p>
          <a:p>
            <a:endParaRPr lang="en-US" dirty="0"/>
          </a:p>
        </p:txBody>
      </p:sp>
    </p:spTree>
    <p:extLst>
      <p:ext uri="{BB962C8B-B14F-4D97-AF65-F5344CB8AC3E}">
        <p14:creationId xmlns:p14="http://schemas.microsoft.com/office/powerpoint/2010/main" val="395792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5" name="TextBox 4">
            <a:extLst>
              <a:ext uri="{FF2B5EF4-FFF2-40B4-BE49-F238E27FC236}">
                <a16:creationId xmlns:a16="http://schemas.microsoft.com/office/drawing/2014/main" id="{B274EF90-DD1F-C849-B7F8-85229D328982}"/>
              </a:ext>
            </a:extLst>
          </p:cNvPr>
          <p:cNvSpPr txBox="1"/>
          <p:nvPr/>
        </p:nvSpPr>
        <p:spPr>
          <a:xfrm>
            <a:off x="1879554" y="2131626"/>
            <a:ext cx="5400646" cy="923330"/>
          </a:xfrm>
          <a:prstGeom prst="rect">
            <a:avLst/>
          </a:prstGeom>
          <a:noFill/>
        </p:spPr>
        <p:txBody>
          <a:bodyPr wrap="none" rtlCol="0">
            <a:spAutoFit/>
          </a:bodyPr>
          <a:lstStyle/>
          <a:p>
            <a:pPr algn="ctr"/>
            <a:r>
              <a:rPr lang="en-US" dirty="0"/>
              <a:t>The Spirit in Scripture – Old and New Testament</a:t>
            </a:r>
          </a:p>
          <a:p>
            <a:pPr algn="ctr"/>
            <a:endParaRPr lang="en-US" dirty="0"/>
          </a:p>
          <a:p>
            <a:pPr algn="ctr"/>
            <a:r>
              <a:rPr lang="en-US" dirty="0"/>
              <a:t>Spirit in Jesus, Spirit of Jesus, Spirit in and of the Church</a:t>
            </a:r>
          </a:p>
        </p:txBody>
      </p:sp>
    </p:spTree>
    <p:extLst>
      <p:ext uri="{BB962C8B-B14F-4D97-AF65-F5344CB8AC3E}">
        <p14:creationId xmlns:p14="http://schemas.microsoft.com/office/powerpoint/2010/main" val="364465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pic>
        <p:nvPicPr>
          <p:cNvPr id="7" name="Picture 6">
            <a:extLst>
              <a:ext uri="{FF2B5EF4-FFF2-40B4-BE49-F238E27FC236}">
                <a16:creationId xmlns:a16="http://schemas.microsoft.com/office/drawing/2014/main" id="{3D73EF94-DE06-314E-86D2-6B19B1193F41}"/>
              </a:ext>
            </a:extLst>
          </p:cNvPr>
          <p:cNvPicPr>
            <a:picLocks noChangeAspect="1"/>
          </p:cNvPicPr>
          <p:nvPr/>
        </p:nvPicPr>
        <p:blipFill>
          <a:blip r:embed="rId4"/>
          <a:stretch>
            <a:fillRect/>
          </a:stretch>
        </p:blipFill>
        <p:spPr>
          <a:xfrm>
            <a:off x="3625850" y="1663700"/>
            <a:ext cx="4940300" cy="3530600"/>
          </a:xfrm>
          <a:prstGeom prst="rect">
            <a:avLst/>
          </a:prstGeom>
        </p:spPr>
      </p:pic>
    </p:spTree>
    <p:extLst>
      <p:ext uri="{BB962C8B-B14F-4D97-AF65-F5344CB8AC3E}">
        <p14:creationId xmlns:p14="http://schemas.microsoft.com/office/powerpoint/2010/main" val="204479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5" name="TextBox 4">
            <a:extLst>
              <a:ext uri="{FF2B5EF4-FFF2-40B4-BE49-F238E27FC236}">
                <a16:creationId xmlns:a16="http://schemas.microsoft.com/office/drawing/2014/main" id="{B274EF90-DD1F-C849-B7F8-85229D328982}"/>
              </a:ext>
            </a:extLst>
          </p:cNvPr>
          <p:cNvSpPr txBox="1"/>
          <p:nvPr/>
        </p:nvSpPr>
        <p:spPr>
          <a:xfrm>
            <a:off x="1534771" y="2240021"/>
            <a:ext cx="8443017" cy="1908215"/>
          </a:xfrm>
          <a:prstGeom prst="rect">
            <a:avLst/>
          </a:prstGeom>
          <a:noFill/>
        </p:spPr>
        <p:txBody>
          <a:bodyPr wrap="none" rtlCol="0">
            <a:spAutoFit/>
          </a:bodyPr>
          <a:lstStyle/>
          <a:p>
            <a:r>
              <a:rPr lang="en-US" sz="2000" dirty="0"/>
              <a:t>How might the Spirit, the Holy Spirit, be active in the community of Christ now, </a:t>
            </a:r>
          </a:p>
          <a:p>
            <a:r>
              <a:rPr lang="en-US" sz="2000" dirty="0"/>
              <a:t>and in our parish and fellowship communities,</a:t>
            </a:r>
          </a:p>
          <a:p>
            <a:r>
              <a:rPr lang="en-US" sz="2000" dirty="0"/>
              <a:t> and in our own individual lives? </a:t>
            </a:r>
          </a:p>
          <a:p>
            <a:endParaRPr lang="en-US" sz="2000" dirty="0"/>
          </a:p>
          <a:p>
            <a:r>
              <a:rPr lang="en-US" sz="2000" dirty="0"/>
              <a:t>What is the Spirit calling us to do, allowing us to do, inviting us to do?</a:t>
            </a:r>
          </a:p>
          <a:p>
            <a:endParaRPr lang="en-US" dirty="0"/>
          </a:p>
        </p:txBody>
      </p:sp>
    </p:spTree>
    <p:extLst>
      <p:ext uri="{BB962C8B-B14F-4D97-AF65-F5344CB8AC3E}">
        <p14:creationId xmlns:p14="http://schemas.microsoft.com/office/powerpoint/2010/main" val="337424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5" name="TextBox 4">
            <a:extLst>
              <a:ext uri="{FF2B5EF4-FFF2-40B4-BE49-F238E27FC236}">
                <a16:creationId xmlns:a16="http://schemas.microsoft.com/office/drawing/2014/main" id="{B274EF90-DD1F-C849-B7F8-85229D328982}"/>
              </a:ext>
            </a:extLst>
          </p:cNvPr>
          <p:cNvSpPr txBox="1"/>
          <p:nvPr/>
        </p:nvSpPr>
        <p:spPr>
          <a:xfrm>
            <a:off x="1293780" y="1352144"/>
            <a:ext cx="9503922" cy="1477328"/>
          </a:xfrm>
          <a:prstGeom prst="rect">
            <a:avLst/>
          </a:prstGeom>
          <a:noFill/>
        </p:spPr>
        <p:txBody>
          <a:bodyPr wrap="square" rtlCol="0">
            <a:spAutoFit/>
          </a:bodyPr>
          <a:lstStyle/>
          <a:p>
            <a:r>
              <a:rPr lang="en-US" dirty="0"/>
              <a:t>In the beginning when God created the heavens and the earth, </a:t>
            </a:r>
            <a:r>
              <a:rPr lang="en-US" b="1" baseline="30000" dirty="0"/>
              <a:t>2</a:t>
            </a:r>
            <a:r>
              <a:rPr lang="en-US" dirty="0"/>
              <a:t> the earth was a formless void and darkness covered the face of the deep, while a wind from God swept over the face of the waters. </a:t>
            </a:r>
            <a:r>
              <a:rPr lang="en-US" b="1" baseline="30000" dirty="0"/>
              <a:t>3</a:t>
            </a:r>
            <a:r>
              <a:rPr lang="en-US" dirty="0"/>
              <a:t> Then God said, “Let there be light”; and there was light. </a:t>
            </a:r>
            <a:r>
              <a:rPr lang="en-US" b="1" baseline="30000" dirty="0"/>
              <a:t>4</a:t>
            </a:r>
            <a:r>
              <a:rPr lang="en-US" dirty="0"/>
              <a:t> And God saw that the light was good; and God separated the light from the darkness. </a:t>
            </a:r>
            <a:r>
              <a:rPr lang="en-US" b="1" baseline="30000" dirty="0"/>
              <a:t>5</a:t>
            </a:r>
            <a:r>
              <a:rPr lang="en-US" dirty="0"/>
              <a:t> God called the light Day, and the darkness he called Night. And there was evening and there was morning, the first day.</a:t>
            </a:r>
          </a:p>
        </p:txBody>
      </p:sp>
      <p:pic>
        <p:nvPicPr>
          <p:cNvPr id="7" name="Picture 6">
            <a:extLst>
              <a:ext uri="{FF2B5EF4-FFF2-40B4-BE49-F238E27FC236}">
                <a16:creationId xmlns:a16="http://schemas.microsoft.com/office/drawing/2014/main" id="{DB5A8F9B-F9EA-4441-A708-0287420F9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4771" y="3151275"/>
            <a:ext cx="4180357" cy="3135268"/>
          </a:xfrm>
          <a:prstGeom prst="rect">
            <a:avLst/>
          </a:prstGeom>
        </p:spPr>
      </p:pic>
    </p:spTree>
    <p:extLst>
      <p:ext uri="{BB962C8B-B14F-4D97-AF65-F5344CB8AC3E}">
        <p14:creationId xmlns:p14="http://schemas.microsoft.com/office/powerpoint/2010/main" val="23269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5" name="TextBox 4">
            <a:extLst>
              <a:ext uri="{FF2B5EF4-FFF2-40B4-BE49-F238E27FC236}">
                <a16:creationId xmlns:a16="http://schemas.microsoft.com/office/drawing/2014/main" id="{B274EF90-DD1F-C849-B7F8-85229D328982}"/>
              </a:ext>
            </a:extLst>
          </p:cNvPr>
          <p:cNvSpPr txBox="1"/>
          <p:nvPr/>
        </p:nvSpPr>
        <p:spPr>
          <a:xfrm>
            <a:off x="1344039" y="1517515"/>
            <a:ext cx="9503922" cy="2031325"/>
          </a:xfrm>
          <a:prstGeom prst="rect">
            <a:avLst/>
          </a:prstGeom>
          <a:noFill/>
        </p:spPr>
        <p:txBody>
          <a:bodyPr wrap="square" rtlCol="0">
            <a:spAutoFit/>
          </a:bodyPr>
          <a:lstStyle/>
          <a:p>
            <a:r>
              <a:rPr lang="en-US" dirty="0"/>
              <a:t>In the day that the LORD God made the earth and the heavens, </a:t>
            </a:r>
            <a:r>
              <a:rPr lang="en-US" b="1" baseline="30000" dirty="0"/>
              <a:t>5</a:t>
            </a:r>
            <a:r>
              <a:rPr lang="en-US" dirty="0"/>
              <a:t> when no plant of the field was yet in the earth and no herb of the field had yet sprung up—for the LORD God had not caused it to rain upon the earth, and there was no one to till the ground; </a:t>
            </a:r>
            <a:r>
              <a:rPr lang="en-US" b="1" baseline="30000" dirty="0"/>
              <a:t>6</a:t>
            </a:r>
            <a:r>
              <a:rPr lang="en-US" dirty="0"/>
              <a:t> but a stream would rise from the earth, and water the whole face of the ground— </a:t>
            </a:r>
            <a:r>
              <a:rPr lang="en-US" b="1" baseline="30000" dirty="0"/>
              <a:t>7</a:t>
            </a:r>
            <a:r>
              <a:rPr lang="en-US" dirty="0"/>
              <a:t> then the LORD God formed man from the dust of the ground, and breathed into his nostrils the breath of life; and the man became a living being.</a:t>
            </a:r>
          </a:p>
          <a:p>
            <a:r>
              <a:rPr lang="en-US" dirty="0"/>
              <a:t> </a:t>
            </a:r>
          </a:p>
          <a:p>
            <a:endParaRPr lang="en-US" dirty="0"/>
          </a:p>
        </p:txBody>
      </p:sp>
      <p:pic>
        <p:nvPicPr>
          <p:cNvPr id="1026" name="Picture 2" descr="The Art of He Qi – Wisdom Ways">
            <a:extLst>
              <a:ext uri="{FF2B5EF4-FFF2-40B4-BE49-F238E27FC236}">
                <a16:creationId xmlns:a16="http://schemas.microsoft.com/office/drawing/2014/main" id="{D6894DA2-1930-F34A-8176-2C48892CB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807" y="3276465"/>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3486F45B-3BCF-2642-AE37-6BA92F0C52C6}"/>
              </a:ext>
            </a:extLst>
          </p:cNvPr>
          <p:cNvSpPr txBox="1"/>
          <p:nvPr/>
        </p:nvSpPr>
        <p:spPr>
          <a:xfrm>
            <a:off x="2509736" y="2441642"/>
            <a:ext cx="5596917" cy="2862322"/>
          </a:xfrm>
          <a:prstGeom prst="rect">
            <a:avLst/>
          </a:prstGeom>
          <a:noFill/>
        </p:spPr>
        <p:txBody>
          <a:bodyPr wrap="none" rtlCol="0">
            <a:spAutoFit/>
          </a:bodyPr>
          <a:lstStyle/>
          <a:p>
            <a:r>
              <a:rPr lang="en-US" b="1" dirty="0"/>
              <a:t>The Prophet Joel promises God’s Spirit in abundance</a:t>
            </a:r>
          </a:p>
          <a:p>
            <a:endParaRPr lang="en-US" b="1" dirty="0"/>
          </a:p>
          <a:p>
            <a:r>
              <a:rPr lang="en-US" dirty="0"/>
              <a:t>	   Then afterward</a:t>
            </a:r>
          </a:p>
          <a:p>
            <a:r>
              <a:rPr lang="en-US" dirty="0"/>
              <a:t>		I will pour out my spirit on all flesh;</a:t>
            </a:r>
          </a:p>
          <a:p>
            <a:r>
              <a:rPr lang="en-US" dirty="0"/>
              <a:t>	your sons and your daughters shall prophesy,</a:t>
            </a:r>
          </a:p>
          <a:p>
            <a:r>
              <a:rPr lang="en-US" dirty="0"/>
              <a:t>		your old men shall dream dreams,</a:t>
            </a:r>
          </a:p>
          <a:p>
            <a:r>
              <a:rPr lang="en-US" dirty="0"/>
              <a:t>		and your young men shall see visions.</a:t>
            </a:r>
          </a:p>
          <a:p>
            <a:r>
              <a:rPr lang="en-US" dirty="0"/>
              <a:t>	Even on the male and female slaves,</a:t>
            </a:r>
          </a:p>
          <a:p>
            <a:r>
              <a:rPr lang="en-US" dirty="0"/>
              <a:t>		in those days, I will pour out my spirit.</a:t>
            </a:r>
          </a:p>
          <a:p>
            <a:endParaRPr lang="en-US" dirty="0"/>
          </a:p>
        </p:txBody>
      </p:sp>
    </p:spTree>
    <p:extLst>
      <p:ext uri="{BB962C8B-B14F-4D97-AF65-F5344CB8AC3E}">
        <p14:creationId xmlns:p14="http://schemas.microsoft.com/office/powerpoint/2010/main" val="56152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8779"/>
          </a:xfrm>
          <a:prstGeom prst="rect">
            <a:avLst/>
          </a:prstGeom>
          <a:solidFill>
            <a:srgbClr val="006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62" y="5447923"/>
            <a:ext cx="916550" cy="1410077"/>
          </a:xfrm>
          <a:prstGeom prst="rect">
            <a:avLst/>
          </a:prstGeom>
        </p:spPr>
      </p:pic>
      <p:sp>
        <p:nvSpPr>
          <p:cNvPr id="6" name="Rectangle 5"/>
          <p:cNvSpPr/>
          <p:nvPr/>
        </p:nvSpPr>
        <p:spPr>
          <a:xfrm>
            <a:off x="156830" y="177779"/>
            <a:ext cx="2755883"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Freedom and Life</a:t>
            </a:r>
          </a:p>
        </p:txBody>
      </p:sp>
      <p:sp>
        <p:nvSpPr>
          <p:cNvPr id="2" name="TextBox 1">
            <a:extLst>
              <a:ext uri="{FF2B5EF4-FFF2-40B4-BE49-F238E27FC236}">
                <a16:creationId xmlns:a16="http://schemas.microsoft.com/office/drawing/2014/main" id="{D8E75B37-25CC-8F4C-AD56-67F2C86222BD}"/>
              </a:ext>
            </a:extLst>
          </p:cNvPr>
          <p:cNvSpPr txBox="1"/>
          <p:nvPr/>
        </p:nvSpPr>
        <p:spPr>
          <a:xfrm>
            <a:off x="3657601" y="2616740"/>
            <a:ext cx="4778302" cy="400110"/>
          </a:xfrm>
          <a:prstGeom prst="rect">
            <a:avLst/>
          </a:prstGeom>
          <a:noFill/>
        </p:spPr>
        <p:txBody>
          <a:bodyPr wrap="square" rtlCol="0">
            <a:spAutoFit/>
          </a:bodyPr>
          <a:lstStyle/>
          <a:p>
            <a:r>
              <a:rPr lang="en-US" sz="2000" dirty="0"/>
              <a:t>What are the</a:t>
            </a:r>
            <a:r>
              <a:rPr lang="en-US" sz="2000" i="1" dirty="0"/>
              <a:t> effects </a:t>
            </a:r>
            <a:r>
              <a:rPr lang="en-US" sz="2000" dirty="0"/>
              <a:t>of the Spirit?</a:t>
            </a:r>
          </a:p>
        </p:txBody>
      </p:sp>
    </p:spTree>
    <p:extLst>
      <p:ext uri="{BB962C8B-B14F-4D97-AF65-F5344CB8AC3E}">
        <p14:creationId xmlns:p14="http://schemas.microsoft.com/office/powerpoint/2010/main" val="99226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15518</TotalTime>
  <Words>1653</Words>
  <Application>Microsoft Office PowerPoint</Application>
  <PresentationFormat>Widescreen</PresentationFormat>
  <Paragraphs>258</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Kittredge</dc:creator>
  <cp:lastModifiedBy>Linda Blumberg</cp:lastModifiedBy>
  <cp:revision>35</cp:revision>
  <dcterms:created xsi:type="dcterms:W3CDTF">2020-02-29T12:15:57Z</dcterms:created>
  <dcterms:modified xsi:type="dcterms:W3CDTF">2020-12-13T02:56:57Z</dcterms:modified>
</cp:coreProperties>
</file>